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2" r:id="rId3"/>
  </p:sldMasterIdLst>
  <p:sldIdLst>
    <p:sldId id="282" r:id="rId4"/>
    <p:sldId id="283" r:id="rId5"/>
    <p:sldId id="284" r:id="rId6"/>
    <p:sldId id="285" r:id="rId7"/>
    <p:sldId id="286" r:id="rId8"/>
    <p:sldId id="287" r:id="rId9"/>
    <p:sldId id="288" r:id="rId10"/>
    <p:sldId id="257" r:id="rId11"/>
    <p:sldId id="258" r:id="rId12"/>
    <p:sldId id="259" r:id="rId13"/>
    <p:sldId id="260" r:id="rId14"/>
    <p:sldId id="261" r:id="rId15"/>
    <p:sldId id="262" r:id="rId16"/>
    <p:sldId id="263" r:id="rId17"/>
    <p:sldId id="264" r:id="rId18"/>
    <p:sldId id="265" r:id="rId19"/>
    <p:sldId id="266" r:id="rId20"/>
    <p:sldId id="267" r:id="rId21"/>
    <p:sldId id="268" r:id="rId22"/>
    <p:sldId id="269" r:id="rId23"/>
    <p:sldId id="270" r:id="rId24"/>
    <p:sldId id="271" r:id="rId25"/>
    <p:sldId id="272" r:id="rId26"/>
    <p:sldId id="273" r:id="rId27"/>
    <p:sldId id="274" r:id="rId28"/>
    <p:sldId id="275" r:id="rId29"/>
    <p:sldId id="276" r:id="rId30"/>
    <p:sldId id="277" r:id="rId31"/>
    <p:sldId id="278" r:id="rId32"/>
    <p:sldId id="279" r:id="rId33"/>
    <p:sldId id="280" r:id="rId34"/>
    <p:sldId id="281"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120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E3BA5D9-D400-4A5D-996B-CB62BF2489FE}" type="datetimeFigureOut">
              <a:rPr lang="en-US" smtClean="0"/>
              <a:pPr/>
              <a:t>12/9/2023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D0CFD9-E2B2-44BA-A116-5B307AE55F8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3BA5D9-D400-4A5D-996B-CB62BF2489FE}" type="datetimeFigureOut">
              <a:rPr lang="en-US" smtClean="0"/>
              <a:pPr/>
              <a:t>12/9/2023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D0CFD9-E2B2-44BA-A116-5B307AE55F8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E3BA5D9-D400-4A5D-996B-CB62BF2489FE}" type="datetimeFigureOut">
              <a:rPr lang="en-US" smtClean="0"/>
              <a:pPr/>
              <a:t>12/9/2023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D0CFD9-E2B2-44BA-A116-5B307AE55F8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E3BA5D9-D400-4A5D-996B-CB62BF2489FE}" type="datetimeFigureOut">
              <a:rPr lang="en-US" smtClean="0"/>
              <a:pPr/>
              <a:t>12/9/2023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D0CFD9-E2B2-44BA-A116-5B307AE55F8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E3BA5D9-D400-4A5D-996B-CB62BF2489FE}" type="datetimeFigureOut">
              <a:rPr lang="en-US" smtClean="0"/>
              <a:pPr/>
              <a:t>12/9/2023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5D0CFD9-E2B2-44BA-A116-5B307AE55F8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E3BA5D9-D400-4A5D-996B-CB62BF2489FE}" type="datetimeFigureOut">
              <a:rPr lang="en-US" smtClean="0"/>
              <a:pPr/>
              <a:t>12/9/2023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5D0CFD9-E2B2-44BA-A116-5B307AE55F8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3BA5D9-D400-4A5D-996B-CB62BF2489FE}" type="datetimeFigureOut">
              <a:rPr lang="en-US" smtClean="0"/>
              <a:pPr/>
              <a:t>12/9/2023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5D0CFD9-E2B2-44BA-A116-5B307AE55F8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6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3BA5D9-D400-4A5D-996B-CB62BF2489FE}" type="datetimeFigureOut">
              <a:rPr lang="en-US" smtClean="0"/>
              <a:pPr/>
              <a:t>12/9/2023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D0CFD9-E2B2-44BA-A116-5B307AE55F8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3BA5D9-D400-4A5D-996B-CB62BF2489FE}" type="datetimeFigureOut">
              <a:rPr lang="en-US" smtClean="0"/>
              <a:pPr/>
              <a:t>12/9/2023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D0CFD9-E2B2-44BA-A116-5B307AE55F8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3BA5D9-D400-4A5D-996B-CB62BF2489FE}" type="datetimeFigureOut">
              <a:rPr lang="en-US" smtClean="0"/>
              <a:pPr/>
              <a:t>12/9/2023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D0CFD9-E2B2-44BA-A116-5B307AE55F8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3BA5D9-D400-4A5D-996B-CB62BF2489FE}" type="datetimeFigureOut">
              <a:rPr lang="en-US" smtClean="0"/>
              <a:pPr/>
              <a:t>12/9/2023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D0CFD9-E2B2-44BA-A116-5B307AE55F8C}"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1D8BD707-D9CF-40AE-B4C6-C98DA3205C09}" type="datetimeFigureOut">
              <a:rPr lang="en-US" smtClean="0">
                <a:solidFill>
                  <a:prstClr val="black"/>
                </a:solidFill>
              </a:rPr>
              <a:pPr/>
              <a:t>12/9/2023</a:t>
            </a:fld>
            <a:endParaRPr lang="en-US">
              <a:solidFill>
                <a:prstClr val="black"/>
              </a:solidFill>
            </a:endParaRPr>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8"/>
            <a:ext cx="2133600" cy="365125"/>
          </a:xfrm>
          <a:prstGeom prst="rect">
            <a:avLst/>
          </a:prstGeom>
        </p:spPr>
        <p:txBody>
          <a:bodyPr/>
          <a:lstStyle/>
          <a:p>
            <a:fld id="{B6F15528-21DE-4FAA-801E-634DDDAF4B2B}"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5887609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2"/>
            <a:ext cx="2133600" cy="365125"/>
          </a:xfrm>
          <a:prstGeom prst="rect">
            <a:avLst/>
          </a:prstGeom>
        </p:spPr>
        <p:txBody>
          <a:bodyPr/>
          <a:lstStyle/>
          <a:p>
            <a:fld id="{1D8BD707-D9CF-40AE-B4C6-C98DA3205C09}" type="datetimeFigureOut">
              <a:rPr lang="en-US" smtClean="0">
                <a:solidFill>
                  <a:prstClr val="black"/>
                </a:solidFill>
              </a:rPr>
              <a:pPr/>
              <a:t>12/9/2023</a:t>
            </a:fld>
            <a:endParaRPr lang="en-US">
              <a:solidFill>
                <a:prstClr val="black"/>
              </a:solidFill>
            </a:endParaRPr>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p>
            <a:fld id="{B6F15528-21DE-4FAA-801E-634DDDAF4B2B}"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0180833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image" Target="../media/image4.jpg"/><Relationship Id="rId5" Type="http://schemas.openxmlformats.org/officeDocument/2006/relationships/image" Target="../media/image3.jpeg"/><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theme" Target="../theme/theme3.xml"/><Relationship Id="rId1" Type="http://schemas.openxmlformats.org/officeDocument/2006/relationships/slideLayout" Target="../slideLayouts/slideLayout13.xml"/><Relationship Id="rId6" Type="http://schemas.openxmlformats.org/officeDocument/2006/relationships/image" Target="../media/image4.jpg"/><Relationship Id="rId5" Type="http://schemas.openxmlformats.org/officeDocument/2006/relationships/image" Target="../media/image3.jpe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3BA5D9-D400-4A5D-996B-CB62BF2489FE}" type="datetimeFigureOut">
              <a:rPr lang="en-US" smtClean="0"/>
              <a:pPr/>
              <a:t>12/9/2023</a:t>
            </a:fld>
            <a:endParaRPr lang="en-US"/>
          </a:p>
        </p:txBody>
      </p:sp>
      <p:sp>
        <p:nvSpPr>
          <p:cNvPr id="5" name="Footer Placeholder 4"/>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D0CFD9-E2B2-44BA-A116-5B307AE55F8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228600"/>
            <a:ext cx="9144000" cy="36576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5778" y="0"/>
            <a:ext cx="2652889" cy="914400"/>
          </a:xfrm>
          <a:prstGeom prst="rect">
            <a:avLst/>
          </a:prstGeom>
        </p:spPr>
      </p:pic>
      <p:pic>
        <p:nvPicPr>
          <p:cNvPr id="9" name="Picture 2" descr="C:\Users\Admin\Desktop\NAACAlogo-1.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5813778" y="40789"/>
            <a:ext cx="745770" cy="83819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274281" y="76206"/>
            <a:ext cx="910167" cy="838199"/>
          </a:xfrm>
          <a:prstGeom prst="rect">
            <a:avLst/>
          </a:prstGeom>
        </p:spPr>
      </p:pic>
      <p:pic>
        <p:nvPicPr>
          <p:cNvPr id="11" name="Picture 10"/>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6559548" y="38104"/>
            <a:ext cx="721785" cy="838199"/>
          </a:xfrm>
          <a:prstGeom prst="rect">
            <a:avLst/>
          </a:prstGeom>
        </p:spPr>
      </p:pic>
      <p:pic>
        <p:nvPicPr>
          <p:cNvPr id="12" name="Picture 11"/>
          <p:cNvPicPr>
            <a:picLocks noChangeAspect="1" noChangeArrowheads="1"/>
          </p:cNvPicPr>
          <p:nvPr userDrawn="1"/>
        </p:nvPicPr>
        <p:blipFill>
          <a:blip r:embed="rId7">
            <a:extLst>
              <a:ext uri="{28A0092B-C50C-407E-A947-70E740481C1C}">
                <a14:useLocalDpi xmlns:a14="http://schemas.microsoft.com/office/drawing/2010/main" val="0"/>
              </a:ext>
            </a:extLst>
          </a:blip>
          <a:srcRect l="21278" t="28854" r="48570" b="16924"/>
          <a:stretch>
            <a:fillRect/>
          </a:stretch>
        </p:blipFill>
        <p:spPr bwMode="auto">
          <a:xfrm>
            <a:off x="8191499" y="58275"/>
            <a:ext cx="616373" cy="859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userDrawn="1"/>
        </p:nvSpPr>
        <p:spPr>
          <a:xfrm>
            <a:off x="0" y="6473414"/>
            <a:ext cx="9144000" cy="36576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328366171"/>
      </p:ext>
    </p:extLst>
  </p:cSld>
  <p:clrMap bg1="lt1" tx1="dk1" bg2="lt2" tx2="dk2" accent1="accent1" accent2="accent2" accent3="accent3" accent4="accent4" accent5="accent5" accent6="accent6" hlink="hlink" folHlink="folHlink"/>
  <p:sldLayoutIdLst>
    <p:sldLayoutId id="2147483661"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228600"/>
            <a:ext cx="9144000" cy="36576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5778" y="0"/>
            <a:ext cx="2652889" cy="914400"/>
          </a:xfrm>
          <a:prstGeom prst="rect">
            <a:avLst/>
          </a:prstGeom>
        </p:spPr>
      </p:pic>
      <p:pic>
        <p:nvPicPr>
          <p:cNvPr id="9" name="Picture 2" descr="C:\Users\Admin\Desktop\NAACAlogo-1.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5813778" y="40789"/>
            <a:ext cx="745770" cy="83819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274278" y="76202"/>
            <a:ext cx="910167" cy="838199"/>
          </a:xfrm>
          <a:prstGeom prst="rect">
            <a:avLst/>
          </a:prstGeom>
        </p:spPr>
      </p:pic>
      <p:pic>
        <p:nvPicPr>
          <p:cNvPr id="11" name="Picture 10"/>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6559548" y="38101"/>
            <a:ext cx="721785" cy="838199"/>
          </a:xfrm>
          <a:prstGeom prst="rect">
            <a:avLst/>
          </a:prstGeom>
        </p:spPr>
      </p:pic>
      <p:pic>
        <p:nvPicPr>
          <p:cNvPr id="12" name="Picture 11"/>
          <p:cNvPicPr>
            <a:picLocks noChangeAspect="1" noChangeArrowheads="1"/>
          </p:cNvPicPr>
          <p:nvPr userDrawn="1"/>
        </p:nvPicPr>
        <p:blipFill>
          <a:blip r:embed="rId7">
            <a:extLst>
              <a:ext uri="{28A0092B-C50C-407E-A947-70E740481C1C}">
                <a14:useLocalDpi xmlns:a14="http://schemas.microsoft.com/office/drawing/2010/main" val="0"/>
              </a:ext>
            </a:extLst>
          </a:blip>
          <a:srcRect l="21278" t="28854" r="48570" b="16924"/>
          <a:stretch>
            <a:fillRect/>
          </a:stretch>
        </p:blipFill>
        <p:spPr bwMode="auto">
          <a:xfrm>
            <a:off x="8191499" y="58273"/>
            <a:ext cx="616373" cy="859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userDrawn="1"/>
        </p:nvSpPr>
        <p:spPr>
          <a:xfrm>
            <a:off x="0" y="6473414"/>
            <a:ext cx="9144000" cy="36576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858334564"/>
      </p:ext>
    </p:extLst>
  </p:cSld>
  <p:clrMap bg1="lt1" tx1="dk1" bg2="lt2" tx2="dk2" accent1="accent1" accent2="accent2" accent3="accent3" accent4="accent4" accent5="accent5" accent6="accent6" hlink="hlink" folHlink="folHlink"/>
  <p:sldLayoutIdLst>
    <p:sldLayoutId id="2147483663"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hyperlink" Target="https://doi.org/10.1007/978-981-13-2947-0" TargetMode="Externa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1556" y="990600"/>
            <a:ext cx="8410222" cy="2209800"/>
          </a:xfrm>
        </p:spPr>
        <p:txBody>
          <a:bodyPr/>
          <a:lstStyle/>
          <a:p>
            <a:r>
              <a:rPr lang="en-US" sz="3200" b="1" dirty="0">
                <a:solidFill>
                  <a:srgbClr val="C00000"/>
                </a:solidFill>
                <a:latin typeface="Times New Roman" pitchFamily="18" charset="0"/>
                <a:ea typeface="Times New Roman"/>
                <a:cs typeface="Times New Roman" pitchFamily="18" charset="0"/>
                <a:sym typeface="Times New Roman"/>
              </a:rPr>
              <a:t>ACADEMIC YEAR -</a:t>
            </a:r>
            <a:r>
              <a:rPr lang="en-US" sz="3200" b="1" dirty="0" smtClean="0">
                <a:solidFill>
                  <a:srgbClr val="C00000"/>
                </a:solidFill>
                <a:latin typeface="Times New Roman" pitchFamily="18" charset="0"/>
                <a:ea typeface="Times New Roman"/>
                <a:cs typeface="Times New Roman" pitchFamily="18" charset="0"/>
                <a:sym typeface="Times New Roman"/>
              </a:rPr>
              <a:t>2023-24( </a:t>
            </a:r>
            <a:r>
              <a:rPr lang="en-US" sz="3200" b="1" dirty="0">
                <a:solidFill>
                  <a:srgbClr val="C00000"/>
                </a:solidFill>
                <a:latin typeface="Times New Roman" pitchFamily="18" charset="0"/>
                <a:ea typeface="Times New Roman"/>
                <a:cs typeface="Times New Roman" pitchFamily="18" charset="0"/>
                <a:sym typeface="Times New Roman"/>
              </a:rPr>
              <a:t>ODD </a:t>
            </a:r>
            <a:r>
              <a:rPr lang="en-US" sz="3200" b="1" dirty="0" smtClean="0">
                <a:solidFill>
                  <a:srgbClr val="C00000"/>
                </a:solidFill>
                <a:latin typeface="Times New Roman" pitchFamily="18" charset="0"/>
                <a:ea typeface="Times New Roman"/>
                <a:cs typeface="Times New Roman" pitchFamily="18" charset="0"/>
                <a:sym typeface="Times New Roman"/>
              </a:rPr>
              <a:t>SEM)</a:t>
            </a:r>
            <a:r>
              <a:rPr lang="en-US" sz="3200" dirty="0" smtClean="0">
                <a:latin typeface="Times New Roman" pitchFamily="18" charset="0"/>
                <a:cs typeface="Times New Roman" pitchFamily="18" charset="0"/>
              </a:rPr>
              <a:t/>
            </a:r>
            <a:br>
              <a:rPr lang="en-US" sz="3200" dirty="0" smtClean="0">
                <a:latin typeface="Times New Roman" pitchFamily="18" charset="0"/>
                <a:cs typeface="Times New Roman" pitchFamily="18" charset="0"/>
              </a:rPr>
            </a:br>
            <a:r>
              <a:rPr lang="en-US" sz="3200" b="1" dirty="0" smtClean="0"/>
              <a:t>Subject: </a:t>
            </a:r>
            <a:r>
              <a:rPr lang="en-US" sz="3200" b="1" dirty="0"/>
              <a:t>RESEARCH METHODOLOGY &amp; INTELLECTUAL PROPERTY RIGHTS                                                                </a:t>
            </a:r>
            <a:r>
              <a:rPr lang="en-US" sz="3200" b="1" dirty="0" smtClean="0"/>
              <a:t>Subject Code: 21RMI56</a:t>
            </a:r>
            <a:br>
              <a:rPr lang="en-US" sz="3200" b="1" dirty="0" smtClean="0"/>
            </a:br>
            <a:r>
              <a:rPr lang="en-US" sz="4000" b="1" dirty="0" smtClean="0"/>
              <a:t/>
            </a:r>
            <a:br>
              <a:rPr lang="en-US" sz="4000" b="1" dirty="0" smtClean="0"/>
            </a:br>
            <a:endParaRPr lang="en-US" sz="4000" dirty="0"/>
          </a:p>
        </p:txBody>
      </p:sp>
      <p:sp>
        <p:nvSpPr>
          <p:cNvPr id="3" name="Subtitle 2"/>
          <p:cNvSpPr>
            <a:spLocks noGrp="1"/>
          </p:cNvSpPr>
          <p:nvPr>
            <p:ph type="subTitle" idx="1"/>
          </p:nvPr>
        </p:nvSpPr>
        <p:spPr>
          <a:xfrm>
            <a:off x="1411111" y="3352800"/>
            <a:ext cx="6829778" cy="2590800"/>
          </a:xfrm>
        </p:spPr>
        <p:txBody>
          <a:bodyPr/>
          <a:lstStyle/>
          <a:p>
            <a:r>
              <a:rPr lang="en-US" dirty="0" smtClean="0"/>
              <a:t>Prepared </a:t>
            </a:r>
            <a:r>
              <a:rPr lang="en-US" dirty="0" smtClean="0"/>
              <a:t>By,</a:t>
            </a:r>
          </a:p>
          <a:p>
            <a:r>
              <a:rPr lang="en-US" sz="2800" b="1" dirty="0" err="1" smtClean="0">
                <a:solidFill>
                  <a:srgbClr val="FF0000"/>
                </a:solidFill>
              </a:rPr>
              <a:t>Dr</a:t>
            </a:r>
            <a:r>
              <a:rPr lang="en-US" sz="2800" b="1" dirty="0" smtClean="0">
                <a:solidFill>
                  <a:srgbClr val="FF0000"/>
                </a:solidFill>
              </a:rPr>
              <a:t> </a:t>
            </a:r>
            <a:r>
              <a:rPr lang="en-US" sz="2800" b="1" dirty="0" err="1" smtClean="0">
                <a:solidFill>
                  <a:srgbClr val="FF0000"/>
                </a:solidFill>
              </a:rPr>
              <a:t>Hussana</a:t>
            </a:r>
            <a:r>
              <a:rPr lang="en-US" sz="2800" b="1" dirty="0" smtClean="0">
                <a:solidFill>
                  <a:srgbClr val="FF0000"/>
                </a:solidFill>
              </a:rPr>
              <a:t> </a:t>
            </a:r>
            <a:r>
              <a:rPr lang="en-US" sz="2800" b="1" dirty="0" err="1" smtClean="0">
                <a:solidFill>
                  <a:srgbClr val="FF0000"/>
                </a:solidFill>
              </a:rPr>
              <a:t>Johar</a:t>
            </a:r>
            <a:r>
              <a:rPr lang="en-US" sz="2800" b="1" dirty="0" smtClean="0">
                <a:solidFill>
                  <a:srgbClr val="FF0000"/>
                </a:solidFill>
              </a:rPr>
              <a:t> R B</a:t>
            </a:r>
          </a:p>
          <a:p>
            <a:r>
              <a:rPr lang="en-US" sz="2800" b="1" dirty="0" smtClean="0">
                <a:solidFill>
                  <a:srgbClr val="FF0000"/>
                </a:solidFill>
              </a:rPr>
              <a:t>Assistant Professor</a:t>
            </a:r>
          </a:p>
          <a:p>
            <a:r>
              <a:rPr lang="en-US" sz="2800" b="1" dirty="0" err="1" smtClean="0">
                <a:solidFill>
                  <a:srgbClr val="FF0000"/>
                </a:solidFill>
              </a:rPr>
              <a:t>Dept</a:t>
            </a:r>
            <a:r>
              <a:rPr lang="en-US" sz="2800" b="1" dirty="0" smtClean="0">
                <a:solidFill>
                  <a:srgbClr val="FF0000"/>
                </a:solidFill>
              </a:rPr>
              <a:t> of AI&amp;ML</a:t>
            </a:r>
          </a:p>
          <a:p>
            <a:r>
              <a:rPr lang="en-US" sz="2800" b="1" dirty="0" err="1" smtClean="0">
                <a:solidFill>
                  <a:srgbClr val="FF0000"/>
                </a:solidFill>
              </a:rPr>
              <a:t>ATMECE,Mysore</a:t>
            </a:r>
            <a:endParaRPr lang="en-US" sz="2800" b="1" dirty="0">
              <a:solidFill>
                <a:srgbClr val="FF0000"/>
              </a:solidFill>
            </a:endParaRPr>
          </a:p>
        </p:txBody>
      </p:sp>
    </p:spTree>
    <p:extLst>
      <p:ext uri="{BB962C8B-B14F-4D97-AF65-F5344CB8AC3E}">
        <p14:creationId xmlns:p14="http://schemas.microsoft.com/office/powerpoint/2010/main" val="35495277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5778" y="990602"/>
            <a:ext cx="8748889" cy="6494085"/>
          </a:xfrm>
          <a:prstGeom prst="rect">
            <a:avLst/>
          </a:prstGeom>
          <a:noFill/>
        </p:spPr>
        <p:txBody>
          <a:bodyPr wrap="square" rtlCol="0">
            <a:spAutoFit/>
          </a:bodyPr>
          <a:lstStyle/>
          <a:p>
            <a:r>
              <a:rPr lang="en-US" sz="2200" b="1" dirty="0">
                <a:solidFill>
                  <a:prstClr val="black"/>
                </a:solidFill>
                <a:latin typeface="Times New Roman" panose="02020603050405020304" pitchFamily="18" charset="0"/>
                <a:cs typeface="Times New Roman" panose="02020603050405020304" pitchFamily="18" charset="0"/>
              </a:rPr>
              <a:t>MODULE-1 </a:t>
            </a:r>
            <a:r>
              <a:rPr lang="en-US" sz="2200" b="1" dirty="0" smtClean="0">
                <a:solidFill>
                  <a:prstClr val="black"/>
                </a:solidFill>
                <a:latin typeface="Times New Roman" panose="02020603050405020304" pitchFamily="18" charset="0"/>
                <a:cs typeface="Times New Roman" panose="02020603050405020304" pitchFamily="18" charset="0"/>
              </a:rPr>
              <a:t>							5 </a:t>
            </a:r>
            <a:r>
              <a:rPr lang="en-US" sz="2200" b="1" dirty="0" err="1" smtClean="0">
                <a:solidFill>
                  <a:prstClr val="black"/>
                </a:solidFill>
                <a:latin typeface="Times New Roman" panose="02020603050405020304" pitchFamily="18" charset="0"/>
                <a:cs typeface="Times New Roman" panose="02020603050405020304" pitchFamily="18" charset="0"/>
              </a:rPr>
              <a:t>Hr</a:t>
            </a:r>
            <a:endParaRPr lang="en-US" sz="2200" b="1" dirty="0" smtClean="0">
              <a:solidFill>
                <a:prstClr val="black"/>
              </a:solidFill>
              <a:latin typeface="Times New Roman" panose="02020603050405020304" pitchFamily="18" charset="0"/>
              <a:cs typeface="Times New Roman" panose="02020603050405020304" pitchFamily="18" charset="0"/>
            </a:endParaRPr>
          </a:p>
          <a:p>
            <a:pPr algn="just"/>
            <a:r>
              <a:rPr lang="en-US" sz="2200" b="1" dirty="0">
                <a:solidFill>
                  <a:prstClr val="black"/>
                </a:solidFill>
                <a:latin typeface="Times New Roman" panose="02020603050405020304" pitchFamily="18" charset="0"/>
                <a:cs typeface="Times New Roman" panose="02020603050405020304" pitchFamily="18" charset="0"/>
              </a:rPr>
              <a:t>Introduction</a:t>
            </a:r>
            <a:r>
              <a:rPr lang="en-US" sz="2200" dirty="0">
                <a:solidFill>
                  <a:prstClr val="black"/>
                </a:solidFill>
                <a:latin typeface="Times New Roman" panose="02020603050405020304" pitchFamily="18" charset="0"/>
                <a:cs typeface="Times New Roman" panose="02020603050405020304" pitchFamily="18" charset="0"/>
              </a:rPr>
              <a:t>: Meaning of Research, Objectives of Engineering Research, and Motivation in </a:t>
            </a:r>
            <a:r>
              <a:rPr lang="en-US" sz="2200" dirty="0" smtClean="0">
                <a:solidFill>
                  <a:prstClr val="black"/>
                </a:solidFill>
                <a:latin typeface="Times New Roman" panose="02020603050405020304" pitchFamily="18" charset="0"/>
                <a:cs typeface="Times New Roman" panose="02020603050405020304" pitchFamily="18" charset="0"/>
              </a:rPr>
              <a:t>Engineering Research</a:t>
            </a:r>
            <a:r>
              <a:rPr lang="en-US" sz="2200" dirty="0">
                <a:solidFill>
                  <a:prstClr val="black"/>
                </a:solidFill>
                <a:latin typeface="Times New Roman" panose="02020603050405020304" pitchFamily="18" charset="0"/>
                <a:cs typeface="Times New Roman" panose="02020603050405020304" pitchFamily="18" charset="0"/>
              </a:rPr>
              <a:t>, Types of Engineering Research, Finding and Solving a Worthwhile </a:t>
            </a:r>
            <a:r>
              <a:rPr lang="en-US" sz="2200" dirty="0" smtClean="0">
                <a:solidFill>
                  <a:prstClr val="black"/>
                </a:solidFill>
                <a:latin typeface="Times New Roman" panose="02020603050405020304" pitchFamily="18" charset="0"/>
                <a:cs typeface="Times New Roman" panose="02020603050405020304" pitchFamily="18" charset="0"/>
              </a:rPr>
              <a:t>Problem. Ethics </a:t>
            </a:r>
            <a:r>
              <a:rPr lang="en-US" sz="2200" dirty="0">
                <a:solidFill>
                  <a:prstClr val="black"/>
                </a:solidFill>
                <a:latin typeface="Times New Roman" panose="02020603050405020304" pitchFamily="18" charset="0"/>
                <a:cs typeface="Times New Roman" panose="02020603050405020304" pitchFamily="18" charset="0"/>
              </a:rPr>
              <a:t>in Engineering Research, Ethics in Engineering Research Practice, Types of Research </a:t>
            </a:r>
            <a:r>
              <a:rPr lang="en-US" sz="2200" dirty="0" smtClean="0">
                <a:solidFill>
                  <a:prstClr val="black"/>
                </a:solidFill>
                <a:latin typeface="Times New Roman" panose="02020603050405020304" pitchFamily="18" charset="0"/>
                <a:cs typeface="Times New Roman" panose="02020603050405020304" pitchFamily="18" charset="0"/>
              </a:rPr>
              <a:t>Misconduct, Ethical </a:t>
            </a:r>
            <a:r>
              <a:rPr lang="en-US" sz="2200" dirty="0">
                <a:solidFill>
                  <a:prstClr val="black"/>
                </a:solidFill>
                <a:latin typeface="Times New Roman" panose="02020603050405020304" pitchFamily="18" charset="0"/>
                <a:cs typeface="Times New Roman" panose="02020603050405020304" pitchFamily="18" charset="0"/>
              </a:rPr>
              <a:t>Issues Related to Authorship.</a:t>
            </a:r>
            <a:endParaRPr lang="en-US" sz="2200" dirty="0" smtClean="0">
              <a:solidFill>
                <a:prstClr val="black"/>
              </a:solidFill>
              <a:latin typeface="Times New Roman" panose="02020603050405020304" pitchFamily="18" charset="0"/>
              <a:cs typeface="Times New Roman" panose="02020603050405020304" pitchFamily="18" charset="0"/>
            </a:endParaRPr>
          </a:p>
          <a:p>
            <a:pPr algn="just"/>
            <a:r>
              <a:rPr lang="en-US" sz="2200" b="1" dirty="0" smtClean="0">
                <a:solidFill>
                  <a:prstClr val="black"/>
                </a:solidFill>
                <a:latin typeface="Times New Roman" panose="02020603050405020304" pitchFamily="18" charset="0"/>
                <a:cs typeface="Times New Roman" panose="02020603050405020304" pitchFamily="18" charset="0"/>
              </a:rPr>
              <a:t>MODULE-2           </a:t>
            </a:r>
            <a:r>
              <a:rPr lang="en-US" sz="2200" b="1" dirty="0" smtClean="0">
                <a:solidFill>
                  <a:prstClr val="black"/>
                </a:solidFill>
                <a:latin typeface="Times New Roman" panose="02020603050405020304" pitchFamily="18" charset="0"/>
                <a:cs typeface="Times New Roman" panose="02020603050405020304" pitchFamily="18" charset="0"/>
              </a:rPr>
              <a:t>                                                                                 </a:t>
            </a:r>
            <a:r>
              <a:rPr lang="en-US" sz="2200" b="1" dirty="0" smtClean="0">
                <a:solidFill>
                  <a:prstClr val="black"/>
                </a:solidFill>
                <a:latin typeface="Times New Roman" panose="02020603050405020304" pitchFamily="18" charset="0"/>
                <a:cs typeface="Times New Roman" panose="02020603050405020304" pitchFamily="18" charset="0"/>
              </a:rPr>
              <a:t>5 </a:t>
            </a:r>
            <a:r>
              <a:rPr lang="en-US" sz="2200" b="1" dirty="0" err="1" smtClean="0">
                <a:solidFill>
                  <a:prstClr val="black"/>
                </a:solidFill>
                <a:latin typeface="Times New Roman" panose="02020603050405020304" pitchFamily="18" charset="0"/>
                <a:cs typeface="Times New Roman" panose="02020603050405020304" pitchFamily="18" charset="0"/>
              </a:rPr>
              <a:t>Hr</a:t>
            </a:r>
            <a:endParaRPr lang="en-US" sz="2200" b="1" dirty="0" smtClean="0">
              <a:solidFill>
                <a:prstClr val="black"/>
              </a:solidFill>
              <a:latin typeface="Times New Roman" panose="02020603050405020304" pitchFamily="18" charset="0"/>
              <a:cs typeface="Times New Roman" panose="02020603050405020304" pitchFamily="18" charset="0"/>
            </a:endParaRPr>
          </a:p>
          <a:p>
            <a:pPr algn="just"/>
            <a:r>
              <a:rPr lang="en-US" sz="2200" dirty="0">
                <a:solidFill>
                  <a:prstClr val="black"/>
                </a:solidFill>
                <a:latin typeface="Times New Roman" panose="02020603050405020304" pitchFamily="18" charset="0"/>
                <a:cs typeface="Times New Roman" panose="02020603050405020304" pitchFamily="18" charset="0"/>
              </a:rPr>
              <a:t>Literature Review and Technical Reading, New and Existing Knowledge, Analysis and Synthesis </a:t>
            </a:r>
            <a:r>
              <a:rPr lang="en-US" sz="2200" dirty="0" smtClean="0">
                <a:solidFill>
                  <a:prstClr val="black"/>
                </a:solidFill>
                <a:latin typeface="Times New Roman" panose="02020603050405020304" pitchFamily="18" charset="0"/>
                <a:cs typeface="Times New Roman" panose="02020603050405020304" pitchFamily="18" charset="0"/>
              </a:rPr>
              <a:t>of Prior </a:t>
            </a:r>
            <a:r>
              <a:rPr lang="en-US" sz="2200" dirty="0">
                <a:solidFill>
                  <a:prstClr val="black"/>
                </a:solidFill>
                <a:latin typeface="Times New Roman" panose="02020603050405020304" pitchFamily="18" charset="0"/>
                <a:cs typeface="Times New Roman" panose="02020603050405020304" pitchFamily="18" charset="0"/>
              </a:rPr>
              <a:t>Art Bibliographic Databases, Web of Science, Google and Google Scholar, Effective Search: The </a:t>
            </a:r>
            <a:r>
              <a:rPr lang="en-US" sz="2200" dirty="0" smtClean="0">
                <a:solidFill>
                  <a:prstClr val="black"/>
                </a:solidFill>
                <a:latin typeface="Times New Roman" panose="02020603050405020304" pitchFamily="18" charset="0"/>
                <a:cs typeface="Times New Roman" panose="02020603050405020304" pitchFamily="18" charset="0"/>
              </a:rPr>
              <a:t>Way Forward </a:t>
            </a:r>
            <a:r>
              <a:rPr lang="en-US" sz="2200" dirty="0">
                <a:solidFill>
                  <a:prstClr val="black"/>
                </a:solidFill>
                <a:latin typeface="Times New Roman" panose="02020603050405020304" pitchFamily="18" charset="0"/>
                <a:cs typeface="Times New Roman" panose="02020603050405020304" pitchFamily="18" charset="0"/>
              </a:rPr>
              <a:t>Introduction to Technical Reading Conceptualizing Research, Critical and Creative </a:t>
            </a:r>
            <a:r>
              <a:rPr lang="en-US" sz="2200" dirty="0" smtClean="0">
                <a:solidFill>
                  <a:prstClr val="black"/>
                </a:solidFill>
                <a:latin typeface="Times New Roman" panose="02020603050405020304" pitchFamily="18" charset="0"/>
                <a:cs typeface="Times New Roman" panose="02020603050405020304" pitchFamily="18" charset="0"/>
              </a:rPr>
              <a:t>Reading, Taking </a:t>
            </a:r>
            <a:r>
              <a:rPr lang="en-US" sz="2200" dirty="0">
                <a:solidFill>
                  <a:prstClr val="black"/>
                </a:solidFill>
                <a:latin typeface="Times New Roman" panose="02020603050405020304" pitchFamily="18" charset="0"/>
                <a:cs typeface="Times New Roman" panose="02020603050405020304" pitchFamily="18" charset="0"/>
              </a:rPr>
              <a:t>Notes While Reading, Reading Mathematics and Algorithms, Reading a </a:t>
            </a:r>
            <a:r>
              <a:rPr lang="en-US" sz="2200" dirty="0" smtClean="0">
                <a:solidFill>
                  <a:prstClr val="black"/>
                </a:solidFill>
                <a:latin typeface="Times New Roman" panose="02020603050405020304" pitchFamily="18" charset="0"/>
                <a:cs typeface="Times New Roman" panose="02020603050405020304" pitchFamily="18" charset="0"/>
              </a:rPr>
              <a:t>Datasheet. Attributions </a:t>
            </a:r>
            <a:r>
              <a:rPr lang="en-US" sz="2200" dirty="0">
                <a:solidFill>
                  <a:prstClr val="black"/>
                </a:solidFill>
                <a:latin typeface="Times New Roman" panose="02020603050405020304" pitchFamily="18" charset="0"/>
                <a:cs typeface="Times New Roman" panose="02020603050405020304" pitchFamily="18" charset="0"/>
              </a:rPr>
              <a:t>and Citations: Giving Credit Wherever Due, Citations: Functions and Attributes, Impact </a:t>
            </a:r>
            <a:r>
              <a:rPr lang="en-US" sz="2200" dirty="0" smtClean="0">
                <a:solidFill>
                  <a:prstClr val="black"/>
                </a:solidFill>
                <a:latin typeface="Times New Roman" panose="02020603050405020304" pitchFamily="18" charset="0"/>
                <a:cs typeface="Times New Roman" panose="02020603050405020304" pitchFamily="18" charset="0"/>
              </a:rPr>
              <a:t>of Title </a:t>
            </a:r>
            <a:r>
              <a:rPr lang="en-US" sz="2200" dirty="0">
                <a:solidFill>
                  <a:prstClr val="black"/>
                </a:solidFill>
                <a:latin typeface="Times New Roman" panose="02020603050405020304" pitchFamily="18" charset="0"/>
                <a:cs typeface="Times New Roman" panose="02020603050405020304" pitchFamily="18" charset="0"/>
              </a:rPr>
              <a:t>and Keywords on Citations, Knowledge Flow through Citation, Citing Datasets, Styles for </a:t>
            </a:r>
            <a:r>
              <a:rPr lang="en-US" sz="2200" dirty="0" smtClean="0">
                <a:solidFill>
                  <a:prstClr val="black"/>
                </a:solidFill>
                <a:latin typeface="Times New Roman" panose="02020603050405020304" pitchFamily="18" charset="0"/>
                <a:cs typeface="Times New Roman" panose="02020603050405020304" pitchFamily="18" charset="0"/>
              </a:rPr>
              <a:t>Citations, Acknowledgments </a:t>
            </a:r>
            <a:r>
              <a:rPr lang="en-US" sz="2200" dirty="0">
                <a:solidFill>
                  <a:prstClr val="black"/>
                </a:solidFill>
                <a:latin typeface="Times New Roman" panose="02020603050405020304" pitchFamily="18" charset="0"/>
                <a:cs typeface="Times New Roman" panose="02020603050405020304" pitchFamily="18" charset="0"/>
              </a:rPr>
              <a:t>and Attributions, What Should Be Acknowledged, Acknowledgments in, </a:t>
            </a:r>
            <a:r>
              <a:rPr lang="en-US" sz="2200" dirty="0" smtClean="0">
                <a:solidFill>
                  <a:prstClr val="black"/>
                </a:solidFill>
                <a:latin typeface="Times New Roman" panose="02020603050405020304" pitchFamily="18" charset="0"/>
                <a:cs typeface="Times New Roman" panose="02020603050405020304" pitchFamily="18" charset="0"/>
              </a:rPr>
              <a:t>Books Dissertations</a:t>
            </a:r>
            <a:r>
              <a:rPr lang="en-US" sz="2200" dirty="0">
                <a:solidFill>
                  <a:prstClr val="black"/>
                </a:solidFill>
                <a:latin typeface="Times New Roman" panose="02020603050405020304" pitchFamily="18" charset="0"/>
                <a:cs typeface="Times New Roman" panose="02020603050405020304" pitchFamily="18" charset="0"/>
              </a:rPr>
              <a:t>, Dedication or Acknowledgments..</a:t>
            </a:r>
          </a:p>
          <a:p>
            <a:pPr algn="just"/>
            <a:endParaRPr lang="en-US" sz="20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473847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8547" y="914400"/>
            <a:ext cx="8918222" cy="6671057"/>
          </a:xfrm>
          <a:prstGeom prst="rect">
            <a:avLst/>
          </a:prstGeom>
          <a:noFill/>
        </p:spPr>
        <p:txBody>
          <a:bodyPr wrap="square" rtlCol="0">
            <a:spAutoFit/>
          </a:bodyPr>
          <a:lstStyle/>
          <a:p>
            <a:pPr algn="just">
              <a:lnSpc>
                <a:spcPct val="150000"/>
              </a:lnSpc>
            </a:pPr>
            <a:r>
              <a:rPr lang="en-US" sz="1900" b="1" dirty="0" smtClean="0">
                <a:latin typeface="Times New Roman" panose="02020603050405020304" pitchFamily="18" charset="0"/>
                <a:cs typeface="Times New Roman" panose="02020603050405020304" pitchFamily="18" charset="0"/>
              </a:rPr>
              <a:t>MODULE-3      </a:t>
            </a:r>
            <a:r>
              <a:rPr lang="en-US" sz="1900" b="1" dirty="0" smtClean="0">
                <a:latin typeface="Times New Roman" panose="02020603050405020304" pitchFamily="18" charset="0"/>
                <a:cs typeface="Times New Roman" panose="02020603050405020304" pitchFamily="18" charset="0"/>
              </a:rPr>
              <a:t>                                                                                                          </a:t>
            </a:r>
            <a:r>
              <a:rPr lang="en-US" sz="1900" b="1" dirty="0" smtClean="0">
                <a:latin typeface="Times New Roman" panose="02020603050405020304" pitchFamily="18" charset="0"/>
                <a:cs typeface="Times New Roman" panose="02020603050405020304" pitchFamily="18" charset="0"/>
              </a:rPr>
              <a:t>5 </a:t>
            </a:r>
            <a:r>
              <a:rPr lang="en-US" sz="1900" b="1" dirty="0" err="1">
                <a:latin typeface="Times New Roman" panose="02020603050405020304" pitchFamily="18" charset="0"/>
                <a:cs typeface="Times New Roman" panose="02020603050405020304" pitchFamily="18" charset="0"/>
              </a:rPr>
              <a:t>Hr</a:t>
            </a:r>
            <a:endParaRPr lang="en-US" sz="1900" b="1" dirty="0">
              <a:latin typeface="Times New Roman" panose="02020603050405020304" pitchFamily="18" charset="0"/>
              <a:cs typeface="Times New Roman" panose="02020603050405020304" pitchFamily="18" charset="0"/>
            </a:endParaRPr>
          </a:p>
          <a:p>
            <a:pPr algn="just"/>
            <a:r>
              <a:rPr lang="en-US" sz="1900" b="1" dirty="0">
                <a:latin typeface="Times New Roman" panose="02020603050405020304" pitchFamily="18" charset="0"/>
                <a:cs typeface="Times New Roman" panose="02020603050405020304" pitchFamily="18" charset="0"/>
              </a:rPr>
              <a:t>Introduction To Intellectual Property: </a:t>
            </a:r>
            <a:r>
              <a:rPr lang="en-US" sz="1900" dirty="0">
                <a:latin typeface="Times New Roman" panose="02020603050405020304" pitchFamily="18" charset="0"/>
                <a:cs typeface="Times New Roman" panose="02020603050405020304" pitchFamily="18" charset="0"/>
              </a:rPr>
              <a:t>Role of IP in the Economic and Cultural Development of the </a:t>
            </a:r>
            <a:r>
              <a:rPr lang="en-US" sz="1900" dirty="0" smtClean="0">
                <a:latin typeface="Times New Roman" panose="02020603050405020304" pitchFamily="18" charset="0"/>
                <a:cs typeface="Times New Roman" panose="02020603050405020304" pitchFamily="18" charset="0"/>
              </a:rPr>
              <a:t>Society, IP </a:t>
            </a:r>
            <a:r>
              <a:rPr lang="en-US" sz="1900" dirty="0">
                <a:latin typeface="Times New Roman" panose="02020603050405020304" pitchFamily="18" charset="0"/>
                <a:cs typeface="Times New Roman" panose="02020603050405020304" pitchFamily="18" charset="0"/>
              </a:rPr>
              <a:t>Governance, IP as a Global Indicator of Innovation, Origin of IP History of IP in India. Major Amendments </a:t>
            </a:r>
            <a:r>
              <a:rPr lang="en-US" sz="1900" dirty="0" smtClean="0">
                <a:latin typeface="Times New Roman" panose="02020603050405020304" pitchFamily="18" charset="0"/>
                <a:cs typeface="Times New Roman" panose="02020603050405020304" pitchFamily="18" charset="0"/>
              </a:rPr>
              <a:t>in IP </a:t>
            </a:r>
            <a:r>
              <a:rPr lang="en-US" sz="1900" dirty="0">
                <a:latin typeface="Times New Roman" panose="02020603050405020304" pitchFamily="18" charset="0"/>
                <a:cs typeface="Times New Roman" panose="02020603050405020304" pitchFamily="18" charset="0"/>
              </a:rPr>
              <a:t>Laws and Acts in India.</a:t>
            </a:r>
          </a:p>
          <a:p>
            <a:pPr algn="just"/>
            <a:r>
              <a:rPr lang="en-US" sz="1900" b="1" dirty="0">
                <a:latin typeface="Times New Roman" panose="02020603050405020304" pitchFamily="18" charset="0"/>
                <a:cs typeface="Times New Roman" panose="02020603050405020304" pitchFamily="18" charset="0"/>
              </a:rPr>
              <a:t>Patents: </a:t>
            </a:r>
            <a:r>
              <a:rPr lang="en-US" sz="1900" dirty="0">
                <a:latin typeface="Times New Roman" panose="02020603050405020304" pitchFamily="18" charset="0"/>
                <a:cs typeface="Times New Roman" panose="02020603050405020304" pitchFamily="18" charset="0"/>
              </a:rPr>
              <a:t>Conditions for Obtaining a Patent Protection, To Patent or Not to Patent an Invention. </a:t>
            </a:r>
            <a:r>
              <a:rPr lang="en-US" sz="1900" dirty="0" smtClean="0">
                <a:latin typeface="Times New Roman" panose="02020603050405020304" pitchFamily="18" charset="0"/>
                <a:cs typeface="Times New Roman" panose="02020603050405020304" pitchFamily="18" charset="0"/>
              </a:rPr>
              <a:t>Rights Associated </a:t>
            </a:r>
            <a:r>
              <a:rPr lang="en-US" sz="1900" dirty="0">
                <a:latin typeface="Times New Roman" panose="02020603050405020304" pitchFamily="18" charset="0"/>
                <a:cs typeface="Times New Roman" panose="02020603050405020304" pitchFamily="18" charset="0"/>
              </a:rPr>
              <a:t>with Patents. Enforcement of Patent Rights. Inventions Eligible for Patenting. </a:t>
            </a:r>
            <a:r>
              <a:rPr lang="en-US" sz="1900" dirty="0" smtClean="0">
                <a:latin typeface="Times New Roman" panose="02020603050405020304" pitchFamily="18" charset="0"/>
                <a:cs typeface="Times New Roman" panose="02020603050405020304" pitchFamily="18" charset="0"/>
              </a:rPr>
              <a:t>Non-Patentable Matters</a:t>
            </a:r>
            <a:r>
              <a:rPr lang="en-US" sz="1900" dirty="0">
                <a:latin typeface="Times New Roman" panose="02020603050405020304" pitchFamily="18" charset="0"/>
                <a:cs typeface="Times New Roman" panose="02020603050405020304" pitchFamily="18" charset="0"/>
              </a:rPr>
              <a:t>. Patent Infringements. Avoid Public Disclosure of an Invention before Patenting. Process of </a:t>
            </a:r>
            <a:r>
              <a:rPr lang="en-US" sz="1900" dirty="0" smtClean="0">
                <a:latin typeface="Times New Roman" panose="02020603050405020304" pitchFamily="18" charset="0"/>
                <a:cs typeface="Times New Roman" panose="02020603050405020304" pitchFamily="18" charset="0"/>
              </a:rPr>
              <a:t>Patenting. Prior </a:t>
            </a:r>
            <a:r>
              <a:rPr lang="en-US" sz="1900" dirty="0">
                <a:latin typeface="Times New Roman" panose="02020603050405020304" pitchFamily="18" charset="0"/>
                <a:cs typeface="Times New Roman" panose="02020603050405020304" pitchFamily="18" charset="0"/>
              </a:rPr>
              <a:t>Art Search. Choice of Application to be Filed. Patent Application Forms. Jurisdiction of Filing </a:t>
            </a:r>
            <a:r>
              <a:rPr lang="en-US" sz="1900" dirty="0" smtClean="0">
                <a:latin typeface="Times New Roman" panose="02020603050405020304" pitchFamily="18" charset="0"/>
                <a:cs typeface="Times New Roman" panose="02020603050405020304" pitchFamily="18" charset="0"/>
              </a:rPr>
              <a:t>Patent Application</a:t>
            </a:r>
            <a:r>
              <a:rPr lang="en-US" sz="1900" dirty="0">
                <a:latin typeface="Times New Roman" panose="02020603050405020304" pitchFamily="18" charset="0"/>
                <a:cs typeface="Times New Roman" panose="02020603050405020304" pitchFamily="18" charset="0"/>
              </a:rPr>
              <a:t>. Publication. Pre-grant Opposition. Examination. Grant of a Patent. Validity of Patent </a:t>
            </a:r>
            <a:r>
              <a:rPr lang="en-US" sz="1900" dirty="0" smtClean="0">
                <a:latin typeface="Times New Roman" panose="02020603050405020304" pitchFamily="18" charset="0"/>
                <a:cs typeface="Times New Roman" panose="02020603050405020304" pitchFamily="18" charset="0"/>
              </a:rPr>
              <a:t>Protection. Post-grant </a:t>
            </a:r>
            <a:r>
              <a:rPr lang="en-US" sz="1900" dirty="0">
                <a:latin typeface="Times New Roman" panose="02020603050405020304" pitchFamily="18" charset="0"/>
                <a:cs typeface="Times New Roman" panose="02020603050405020304" pitchFamily="18" charset="0"/>
              </a:rPr>
              <a:t>Opposition. Commercialization of a Patent. Need for a Patent Attorney/Agent. Can a </a:t>
            </a:r>
            <a:r>
              <a:rPr lang="en-US" sz="1900" dirty="0" smtClean="0">
                <a:latin typeface="Times New Roman" panose="02020603050405020304" pitchFamily="18" charset="0"/>
                <a:cs typeface="Times New Roman" panose="02020603050405020304" pitchFamily="18" charset="0"/>
              </a:rPr>
              <a:t>Worldwide Patent </a:t>
            </a:r>
            <a:r>
              <a:rPr lang="en-US" sz="1900" dirty="0">
                <a:latin typeface="Times New Roman" panose="02020603050405020304" pitchFamily="18" charset="0"/>
                <a:cs typeface="Times New Roman" panose="02020603050405020304" pitchFamily="18" charset="0"/>
              </a:rPr>
              <a:t>be Obtained. Do I Need First to File a Patent in India. Patent Related Forms. Fee Structure. Types </a:t>
            </a:r>
            <a:r>
              <a:rPr lang="en-US" sz="1900" dirty="0" smtClean="0">
                <a:latin typeface="Times New Roman" panose="02020603050405020304" pitchFamily="18" charset="0"/>
                <a:cs typeface="Times New Roman" panose="02020603050405020304" pitchFamily="18" charset="0"/>
              </a:rPr>
              <a:t>of Patent </a:t>
            </a:r>
            <a:r>
              <a:rPr lang="en-US" sz="1900" dirty="0">
                <a:latin typeface="Times New Roman" panose="02020603050405020304" pitchFamily="18" charset="0"/>
                <a:cs typeface="Times New Roman" panose="02020603050405020304" pitchFamily="18" charset="0"/>
              </a:rPr>
              <a:t>Applications. Commonly Used Terms in Patenting. National Bodies Dealing with Patent Affairs. </a:t>
            </a:r>
            <a:r>
              <a:rPr lang="en-US" sz="1900" dirty="0" smtClean="0">
                <a:latin typeface="Times New Roman" panose="02020603050405020304" pitchFamily="18" charset="0"/>
                <a:cs typeface="Times New Roman" panose="02020603050405020304" pitchFamily="18" charset="0"/>
              </a:rPr>
              <a:t>Utility Models.</a:t>
            </a:r>
          </a:p>
          <a:p>
            <a:pPr algn="just"/>
            <a:r>
              <a:rPr lang="en-US" sz="1900" b="1" dirty="0">
                <a:latin typeface="Times New Roman" panose="02020603050405020304" pitchFamily="18" charset="0"/>
                <a:cs typeface="Times New Roman" panose="02020603050405020304" pitchFamily="18" charset="0"/>
              </a:rPr>
              <a:t>Process of </a:t>
            </a:r>
            <a:r>
              <a:rPr lang="en-US" sz="1900" b="1" dirty="0" smtClean="0">
                <a:latin typeface="Times New Roman" panose="02020603050405020304" pitchFamily="18" charset="0"/>
                <a:cs typeface="Times New Roman" panose="02020603050405020304" pitchFamily="18" charset="0"/>
              </a:rPr>
              <a:t>Patenting: </a:t>
            </a:r>
            <a:r>
              <a:rPr lang="en-US" sz="1900" dirty="0" smtClean="0">
                <a:latin typeface="Times New Roman" panose="02020603050405020304" pitchFamily="18" charset="0"/>
                <a:cs typeface="Times New Roman" panose="02020603050405020304" pitchFamily="18" charset="0"/>
              </a:rPr>
              <a:t>Prior </a:t>
            </a:r>
            <a:r>
              <a:rPr lang="en-US" sz="1900" dirty="0">
                <a:latin typeface="Times New Roman" panose="02020603050405020304" pitchFamily="18" charset="0"/>
                <a:cs typeface="Times New Roman" panose="02020603050405020304" pitchFamily="18" charset="0"/>
              </a:rPr>
              <a:t>Art Search. Choice of Application to be Filed. Patent Application </a:t>
            </a:r>
            <a:r>
              <a:rPr lang="en-US" sz="1900" dirty="0" smtClean="0">
                <a:latin typeface="Times New Roman" panose="02020603050405020304" pitchFamily="18" charset="0"/>
                <a:cs typeface="Times New Roman" panose="02020603050405020304" pitchFamily="18" charset="0"/>
              </a:rPr>
              <a:t>Forms. Jurisdiction </a:t>
            </a:r>
            <a:r>
              <a:rPr lang="en-US" sz="1900" dirty="0">
                <a:latin typeface="Times New Roman" panose="02020603050405020304" pitchFamily="18" charset="0"/>
                <a:cs typeface="Times New Roman" panose="02020603050405020304" pitchFamily="18" charset="0"/>
              </a:rPr>
              <a:t>of Filing Patent Application. Publication. Pre-grant Opposition. Examination. Grant of a </a:t>
            </a:r>
            <a:r>
              <a:rPr lang="en-US" sz="1900" dirty="0" smtClean="0">
                <a:latin typeface="Times New Roman" panose="02020603050405020304" pitchFamily="18" charset="0"/>
                <a:cs typeface="Times New Roman" panose="02020603050405020304" pitchFamily="18" charset="0"/>
              </a:rPr>
              <a:t>Patent. Validity </a:t>
            </a:r>
            <a:r>
              <a:rPr lang="en-US" sz="1900" dirty="0">
                <a:latin typeface="Times New Roman" panose="02020603050405020304" pitchFamily="18" charset="0"/>
                <a:cs typeface="Times New Roman" panose="02020603050405020304" pitchFamily="18" charset="0"/>
              </a:rPr>
              <a:t>of Patent Protection. Post-grant Opposition. Commercialization of a Patent. Need for a </a:t>
            </a:r>
            <a:r>
              <a:rPr lang="en-US" sz="1900" dirty="0" smtClean="0">
                <a:latin typeface="Times New Roman" panose="02020603050405020304" pitchFamily="18" charset="0"/>
                <a:cs typeface="Times New Roman" panose="02020603050405020304" pitchFamily="18" charset="0"/>
              </a:rPr>
              <a:t>Patent Attorney/Agent</a:t>
            </a:r>
            <a:r>
              <a:rPr lang="en-US" sz="1900" dirty="0">
                <a:latin typeface="Times New Roman" panose="02020603050405020304" pitchFamily="18" charset="0"/>
                <a:cs typeface="Times New Roman" panose="02020603050405020304" pitchFamily="18" charset="0"/>
              </a:rPr>
              <a:t>. Can a Worldwide Patent be Obtained. Do I Need First to File a Patent in India. Patent </a:t>
            </a:r>
            <a:r>
              <a:rPr lang="en-US" sz="1900" dirty="0" smtClean="0">
                <a:latin typeface="Times New Roman" panose="02020603050405020304" pitchFamily="18" charset="0"/>
                <a:cs typeface="Times New Roman" panose="02020603050405020304" pitchFamily="18" charset="0"/>
              </a:rPr>
              <a:t>Related Forms</a:t>
            </a:r>
            <a:r>
              <a:rPr lang="en-US" sz="1900" dirty="0">
                <a:latin typeface="Times New Roman" panose="02020603050405020304" pitchFamily="18" charset="0"/>
                <a:cs typeface="Times New Roman" panose="02020603050405020304" pitchFamily="18" charset="0"/>
              </a:rPr>
              <a:t>. Fee Structure. Types of Patent Applications. Commonly Used Terms in Patenting. National </a:t>
            </a:r>
            <a:r>
              <a:rPr lang="en-US" sz="1900" dirty="0" smtClean="0">
                <a:latin typeface="Times New Roman" panose="02020603050405020304" pitchFamily="18" charset="0"/>
                <a:cs typeface="Times New Roman" panose="02020603050405020304" pitchFamily="18" charset="0"/>
              </a:rPr>
              <a:t>Bodies Dealing </a:t>
            </a:r>
            <a:r>
              <a:rPr lang="en-US" sz="1900" dirty="0">
                <a:latin typeface="Times New Roman" panose="02020603050405020304" pitchFamily="18" charset="0"/>
                <a:cs typeface="Times New Roman" panose="02020603050405020304" pitchFamily="18" charset="0"/>
              </a:rPr>
              <a:t>with Patent Affairs. Utility Models.</a:t>
            </a:r>
            <a:endParaRPr lang="en-US" sz="19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531981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1423" y="914401"/>
            <a:ext cx="8918222" cy="6694140"/>
          </a:xfrm>
          <a:prstGeom prst="rect">
            <a:avLst/>
          </a:prstGeom>
          <a:noFill/>
        </p:spPr>
        <p:txBody>
          <a:bodyPr wrap="square" rtlCol="0">
            <a:spAutoFit/>
          </a:bodyPr>
          <a:lstStyle/>
          <a:p>
            <a:pPr algn="just">
              <a:lnSpc>
                <a:spcPct val="150000"/>
              </a:lnSpc>
            </a:pPr>
            <a:r>
              <a:rPr lang="en-US" sz="2200" b="1" dirty="0" smtClean="0">
                <a:latin typeface="Times New Roman" panose="02020603050405020304" pitchFamily="18" charset="0"/>
                <a:cs typeface="Times New Roman" panose="02020603050405020304" pitchFamily="18" charset="0"/>
              </a:rPr>
              <a:t>MODULE-4                                    </a:t>
            </a:r>
            <a:r>
              <a:rPr lang="en-US" sz="2200" b="1" dirty="0" smtClean="0">
                <a:latin typeface="Times New Roman" panose="02020603050405020304" pitchFamily="18" charset="0"/>
                <a:cs typeface="Times New Roman" panose="02020603050405020304" pitchFamily="18" charset="0"/>
              </a:rPr>
              <a:t>                                                           </a:t>
            </a:r>
            <a:r>
              <a:rPr lang="en-US" sz="2200" b="1" dirty="0" smtClean="0">
                <a:latin typeface="Times New Roman" panose="02020603050405020304" pitchFamily="18" charset="0"/>
                <a:cs typeface="Times New Roman" panose="02020603050405020304" pitchFamily="18" charset="0"/>
              </a:rPr>
              <a:t>5 </a:t>
            </a:r>
            <a:r>
              <a:rPr lang="en-US" sz="2200" b="1" dirty="0" err="1">
                <a:latin typeface="Times New Roman" panose="02020603050405020304" pitchFamily="18" charset="0"/>
                <a:cs typeface="Times New Roman" panose="02020603050405020304" pitchFamily="18" charset="0"/>
              </a:rPr>
              <a:t>Hr</a:t>
            </a:r>
            <a:endParaRPr lang="en-US" sz="2200" b="1" dirty="0">
              <a:latin typeface="Times New Roman" panose="02020603050405020304" pitchFamily="18" charset="0"/>
              <a:cs typeface="Times New Roman" panose="02020603050405020304" pitchFamily="18" charset="0"/>
            </a:endParaRPr>
          </a:p>
          <a:p>
            <a:pPr algn="just"/>
            <a:r>
              <a:rPr lang="en-US" sz="2200" dirty="0">
                <a:latin typeface="Times New Roman" panose="02020603050405020304" pitchFamily="18" charset="0"/>
                <a:cs typeface="Times New Roman" panose="02020603050405020304" pitchFamily="18" charset="0"/>
              </a:rPr>
              <a:t>Copyrights and Related Rights: Classes of Copyrights. Criteria for Copyright. Ownership of </a:t>
            </a:r>
            <a:r>
              <a:rPr lang="en-US" sz="2200" dirty="0" smtClean="0">
                <a:latin typeface="Times New Roman" panose="02020603050405020304" pitchFamily="18" charset="0"/>
                <a:cs typeface="Times New Roman" panose="02020603050405020304" pitchFamily="18" charset="0"/>
              </a:rPr>
              <a:t>Copyright. Copyrights </a:t>
            </a:r>
            <a:r>
              <a:rPr lang="en-US" sz="2200" dirty="0">
                <a:latin typeface="Times New Roman" panose="02020603050405020304" pitchFamily="18" charset="0"/>
                <a:cs typeface="Times New Roman" panose="02020603050405020304" pitchFamily="18" charset="0"/>
              </a:rPr>
              <a:t>of the Author. Copyright Infringements. Copyright Infringement is a Criminal Offence. </a:t>
            </a:r>
            <a:r>
              <a:rPr lang="en-US" sz="2200" dirty="0" smtClean="0">
                <a:latin typeface="Times New Roman" panose="02020603050405020304" pitchFamily="18" charset="0"/>
                <a:cs typeface="Times New Roman" panose="02020603050405020304" pitchFamily="18" charset="0"/>
              </a:rPr>
              <a:t>Copyright Infringement </a:t>
            </a:r>
            <a:r>
              <a:rPr lang="en-US" sz="2200" dirty="0">
                <a:latin typeface="Times New Roman" panose="02020603050405020304" pitchFamily="18" charset="0"/>
                <a:cs typeface="Times New Roman" panose="02020603050405020304" pitchFamily="18" charset="0"/>
              </a:rPr>
              <a:t>is a Cognizable Offence. Fair Use Doctrine. Copyrights and Internet. Non-Copyright </a:t>
            </a:r>
            <a:r>
              <a:rPr lang="en-US" sz="2200" dirty="0" smtClean="0">
                <a:latin typeface="Times New Roman" panose="02020603050405020304" pitchFamily="18" charset="0"/>
                <a:cs typeface="Times New Roman" panose="02020603050405020304" pitchFamily="18" charset="0"/>
              </a:rPr>
              <a:t>Work. Copyright </a:t>
            </a:r>
            <a:r>
              <a:rPr lang="en-US" sz="2200" dirty="0">
                <a:latin typeface="Times New Roman" panose="02020603050405020304" pitchFamily="18" charset="0"/>
                <a:cs typeface="Times New Roman" panose="02020603050405020304" pitchFamily="18" charset="0"/>
              </a:rPr>
              <a:t>Registration. Judicial Powers of the Registrar of Copyrights. Fee Structure. Copyright </a:t>
            </a:r>
            <a:r>
              <a:rPr lang="en-US" sz="2200" dirty="0" smtClean="0">
                <a:latin typeface="Times New Roman" panose="02020603050405020304" pitchFamily="18" charset="0"/>
                <a:cs typeface="Times New Roman" panose="02020603050405020304" pitchFamily="18" charset="0"/>
              </a:rPr>
              <a:t>Symbol. Validity </a:t>
            </a:r>
            <a:r>
              <a:rPr lang="en-US" sz="2200" dirty="0">
                <a:latin typeface="Times New Roman" panose="02020603050405020304" pitchFamily="18" charset="0"/>
                <a:cs typeface="Times New Roman" panose="02020603050405020304" pitchFamily="18" charset="0"/>
              </a:rPr>
              <a:t>of Copyright. Copyright Profile of India. Copyright and the word ‘Publish’. Transfer of Copyrights to </a:t>
            </a:r>
            <a:r>
              <a:rPr lang="en-US" sz="2200" dirty="0" smtClean="0">
                <a:latin typeface="Times New Roman" panose="02020603050405020304" pitchFamily="18" charset="0"/>
                <a:cs typeface="Times New Roman" panose="02020603050405020304" pitchFamily="18" charset="0"/>
              </a:rPr>
              <a:t>a Publisher</a:t>
            </a:r>
            <a:r>
              <a:rPr lang="en-US" sz="2200" dirty="0">
                <a:latin typeface="Times New Roman" panose="02020603050405020304" pitchFamily="18" charset="0"/>
                <a:cs typeface="Times New Roman" panose="02020603050405020304" pitchFamily="18" charset="0"/>
              </a:rPr>
              <a:t>. Copyrights and the Word ‘Adaptation’. Copyrights and the Word ‘Indian Work’. Joint </a:t>
            </a:r>
            <a:r>
              <a:rPr lang="en-US" sz="2200" dirty="0" smtClean="0">
                <a:latin typeface="Times New Roman" panose="02020603050405020304" pitchFamily="18" charset="0"/>
                <a:cs typeface="Times New Roman" panose="02020603050405020304" pitchFamily="18" charset="0"/>
              </a:rPr>
              <a:t>Authorship. Copyright </a:t>
            </a:r>
            <a:r>
              <a:rPr lang="en-US" sz="2200" dirty="0">
                <a:latin typeface="Times New Roman" panose="02020603050405020304" pitchFamily="18" charset="0"/>
                <a:cs typeface="Times New Roman" panose="02020603050405020304" pitchFamily="18" charset="0"/>
              </a:rPr>
              <a:t>Society. Copyright Board. Copyright Enforcement Advisory Council (CEAC). </a:t>
            </a:r>
            <a:r>
              <a:rPr lang="en-US" sz="2200" dirty="0" smtClean="0">
                <a:latin typeface="Times New Roman" panose="02020603050405020304" pitchFamily="18" charset="0"/>
                <a:cs typeface="Times New Roman" panose="02020603050405020304" pitchFamily="18" charset="0"/>
              </a:rPr>
              <a:t>International Copyright </a:t>
            </a:r>
            <a:r>
              <a:rPr lang="en-US" sz="2200" dirty="0">
                <a:latin typeface="Times New Roman" panose="02020603050405020304" pitchFamily="18" charset="0"/>
                <a:cs typeface="Times New Roman" panose="02020603050405020304" pitchFamily="18" charset="0"/>
              </a:rPr>
              <a:t>Agreements, Conventions and Treaties. Interesting Copyrights Cases.</a:t>
            </a:r>
          </a:p>
          <a:p>
            <a:pPr algn="just"/>
            <a:r>
              <a:rPr lang="en-US" sz="2200" b="1" dirty="0">
                <a:latin typeface="Times New Roman" panose="02020603050405020304" pitchFamily="18" charset="0"/>
                <a:cs typeface="Times New Roman" panose="02020603050405020304" pitchFamily="18" charset="0"/>
              </a:rPr>
              <a:t>Trademarks: </a:t>
            </a:r>
            <a:r>
              <a:rPr lang="en-US" sz="2200" dirty="0">
                <a:latin typeface="Times New Roman" panose="02020603050405020304" pitchFamily="18" charset="0"/>
                <a:cs typeface="Times New Roman" panose="02020603050405020304" pitchFamily="18" charset="0"/>
              </a:rPr>
              <a:t>Eligibility Criteria. Who Can Apply for a Trademark. Acts and Laws. Designation of </a:t>
            </a:r>
            <a:r>
              <a:rPr lang="en-US" sz="2200" dirty="0" smtClean="0">
                <a:latin typeface="Times New Roman" panose="02020603050405020304" pitchFamily="18" charset="0"/>
                <a:cs typeface="Times New Roman" panose="02020603050405020304" pitchFamily="18" charset="0"/>
              </a:rPr>
              <a:t>Trademark Symbols</a:t>
            </a:r>
            <a:r>
              <a:rPr lang="en-US" sz="2200" dirty="0">
                <a:latin typeface="Times New Roman" panose="02020603050405020304" pitchFamily="18" charset="0"/>
                <a:cs typeface="Times New Roman" panose="02020603050405020304" pitchFamily="18" charset="0"/>
              </a:rPr>
              <a:t>. Classification of Trademarks. Registration of a Trademark is Not Compulsory. Validity </a:t>
            </a:r>
            <a:r>
              <a:rPr lang="en-US" sz="2200" dirty="0" smtClean="0">
                <a:latin typeface="Times New Roman" panose="02020603050405020304" pitchFamily="18" charset="0"/>
                <a:cs typeface="Times New Roman" panose="02020603050405020304" pitchFamily="18" charset="0"/>
              </a:rPr>
              <a:t>of Trademark</a:t>
            </a:r>
            <a:r>
              <a:rPr lang="en-US" sz="2200" dirty="0">
                <a:latin typeface="Times New Roman" panose="02020603050405020304" pitchFamily="18" charset="0"/>
                <a:cs typeface="Times New Roman" panose="02020603050405020304" pitchFamily="18" charset="0"/>
              </a:rPr>
              <a:t>. Types of Trademark Registered in India. Trademark Registry. Process for </a:t>
            </a:r>
            <a:r>
              <a:rPr lang="en-US" sz="2200" dirty="0" smtClean="0">
                <a:latin typeface="Times New Roman" panose="02020603050405020304" pitchFamily="18" charset="0"/>
                <a:cs typeface="Times New Roman" panose="02020603050405020304" pitchFamily="18" charset="0"/>
              </a:rPr>
              <a:t>Trademarks Registration</a:t>
            </a:r>
            <a:r>
              <a:rPr lang="en-US" sz="2200" dirty="0">
                <a:latin typeface="Times New Roman" panose="02020603050405020304" pitchFamily="18" charset="0"/>
                <a:cs typeface="Times New Roman" panose="02020603050405020304" pitchFamily="18" charset="0"/>
              </a:rPr>
              <a:t>. Prior Art Search. Famous Case Law: Coca-Cola Company vs. </a:t>
            </a:r>
            <a:r>
              <a:rPr lang="en-US" sz="2200" dirty="0" err="1">
                <a:latin typeface="Times New Roman" panose="02020603050405020304" pitchFamily="18" charset="0"/>
                <a:cs typeface="Times New Roman" panose="02020603050405020304" pitchFamily="18" charset="0"/>
              </a:rPr>
              <a:t>Bisleri</a:t>
            </a:r>
            <a:r>
              <a:rPr lang="en-US" sz="2200" dirty="0">
                <a:latin typeface="Times New Roman" panose="02020603050405020304" pitchFamily="18" charset="0"/>
                <a:cs typeface="Times New Roman" panose="02020603050405020304" pitchFamily="18" charset="0"/>
              </a:rPr>
              <a:t> International Pvt. Ltd.</a:t>
            </a:r>
            <a:endParaRPr lang="en-US" sz="22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887265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1423" y="914401"/>
            <a:ext cx="8918222" cy="7040389"/>
          </a:xfrm>
          <a:prstGeom prst="rect">
            <a:avLst/>
          </a:prstGeom>
          <a:noFill/>
        </p:spPr>
        <p:txBody>
          <a:bodyPr wrap="square" rtlCol="0">
            <a:spAutoFit/>
          </a:bodyPr>
          <a:lstStyle/>
          <a:p>
            <a:pPr algn="just">
              <a:lnSpc>
                <a:spcPct val="150000"/>
              </a:lnSpc>
            </a:pPr>
            <a:r>
              <a:rPr lang="en-US" sz="2100" b="1" dirty="0" smtClean="0">
                <a:latin typeface="Times New Roman" panose="02020603050405020304" pitchFamily="18" charset="0"/>
                <a:cs typeface="Times New Roman" panose="02020603050405020304" pitchFamily="18" charset="0"/>
              </a:rPr>
              <a:t>MODULE-5                             </a:t>
            </a:r>
            <a:r>
              <a:rPr lang="en-US" sz="2100" b="1" dirty="0" smtClean="0">
                <a:latin typeface="Times New Roman" panose="02020603050405020304" pitchFamily="18" charset="0"/>
                <a:cs typeface="Times New Roman" panose="02020603050405020304" pitchFamily="18" charset="0"/>
              </a:rPr>
              <a:t>                                                                        </a:t>
            </a:r>
            <a:r>
              <a:rPr lang="en-US" sz="2100" b="1" dirty="0" smtClean="0">
                <a:latin typeface="Times New Roman" panose="02020603050405020304" pitchFamily="18" charset="0"/>
                <a:cs typeface="Times New Roman" panose="02020603050405020304" pitchFamily="18" charset="0"/>
              </a:rPr>
              <a:t>5 </a:t>
            </a:r>
            <a:r>
              <a:rPr lang="en-US" sz="2100" b="1" dirty="0" err="1" smtClean="0">
                <a:latin typeface="Times New Roman" panose="02020603050405020304" pitchFamily="18" charset="0"/>
                <a:cs typeface="Times New Roman" panose="02020603050405020304" pitchFamily="18" charset="0"/>
              </a:rPr>
              <a:t>Hr</a:t>
            </a:r>
            <a:endParaRPr lang="en-US" sz="2100" b="1" dirty="0" smtClean="0">
              <a:latin typeface="Times New Roman" panose="02020603050405020304" pitchFamily="18" charset="0"/>
              <a:cs typeface="Times New Roman" panose="02020603050405020304" pitchFamily="18" charset="0"/>
            </a:endParaRPr>
          </a:p>
          <a:p>
            <a:pPr algn="just"/>
            <a:r>
              <a:rPr lang="en-US" sz="2100" b="1" dirty="0">
                <a:latin typeface="Times New Roman" panose="02020603050405020304" pitchFamily="18" charset="0"/>
                <a:cs typeface="Times New Roman" panose="02020603050405020304" pitchFamily="18" charset="0"/>
              </a:rPr>
              <a:t>Industrial Designs: </a:t>
            </a:r>
            <a:r>
              <a:rPr lang="en-US" sz="2100" dirty="0">
                <a:latin typeface="Times New Roman" panose="02020603050405020304" pitchFamily="18" charset="0"/>
                <a:cs typeface="Times New Roman" panose="02020603050405020304" pitchFamily="18" charset="0"/>
              </a:rPr>
              <a:t>Eligibility Criteria. Acts and Laws to Govern Industrial Designs. Design </a:t>
            </a:r>
            <a:r>
              <a:rPr lang="en-US" sz="2100" dirty="0" smtClean="0">
                <a:latin typeface="Times New Roman" panose="02020603050405020304" pitchFamily="18" charset="0"/>
                <a:cs typeface="Times New Roman" panose="02020603050405020304" pitchFamily="18" charset="0"/>
              </a:rPr>
              <a:t>Rights. Enforcement </a:t>
            </a:r>
            <a:r>
              <a:rPr lang="en-US" sz="2100" dirty="0">
                <a:latin typeface="Times New Roman" panose="02020603050405020304" pitchFamily="18" charset="0"/>
                <a:cs typeface="Times New Roman" panose="02020603050405020304" pitchFamily="18" charset="0"/>
              </a:rPr>
              <a:t>of Design Rights. Non-Protectable Industrial Designs India. Protection Term. Procedure </a:t>
            </a:r>
            <a:r>
              <a:rPr lang="en-US" sz="2100" dirty="0" smtClean="0">
                <a:latin typeface="Times New Roman" panose="02020603050405020304" pitchFamily="18" charset="0"/>
                <a:cs typeface="Times New Roman" panose="02020603050405020304" pitchFamily="18" charset="0"/>
              </a:rPr>
              <a:t>for Registration </a:t>
            </a:r>
            <a:r>
              <a:rPr lang="en-US" sz="2100" dirty="0">
                <a:latin typeface="Times New Roman" panose="02020603050405020304" pitchFamily="18" charset="0"/>
                <a:cs typeface="Times New Roman" panose="02020603050405020304" pitchFamily="18" charset="0"/>
              </a:rPr>
              <a:t>of Industrial Designs. Prior Art Search. Application for Registration. Duration of the Registration</a:t>
            </a:r>
          </a:p>
          <a:p>
            <a:pPr algn="just"/>
            <a:r>
              <a:rPr lang="en-US" sz="2100" dirty="0">
                <a:latin typeface="Times New Roman" panose="02020603050405020304" pitchFamily="18" charset="0"/>
                <a:cs typeface="Times New Roman" panose="02020603050405020304" pitchFamily="18" charset="0"/>
              </a:rPr>
              <a:t>of a Design. Importance of Design Registration. Cancellation of the Registered Design. Application Forms.</a:t>
            </a:r>
          </a:p>
          <a:p>
            <a:pPr algn="just"/>
            <a:r>
              <a:rPr lang="en-US" sz="2100" dirty="0">
                <a:latin typeface="Times New Roman" panose="02020603050405020304" pitchFamily="18" charset="0"/>
                <a:cs typeface="Times New Roman" panose="02020603050405020304" pitchFamily="18" charset="0"/>
              </a:rPr>
              <a:t>Classification of Industrial Designs. Designs Registration Trend in India. International Treaties. Famous Case</a:t>
            </a:r>
          </a:p>
          <a:p>
            <a:pPr algn="just"/>
            <a:r>
              <a:rPr lang="en-US" sz="2100" dirty="0">
                <a:latin typeface="Times New Roman" panose="02020603050405020304" pitchFamily="18" charset="0"/>
                <a:cs typeface="Times New Roman" panose="02020603050405020304" pitchFamily="18" charset="0"/>
              </a:rPr>
              <a:t>Law: Apple Inc. vs. Samsung Electronics Co.</a:t>
            </a:r>
          </a:p>
          <a:p>
            <a:pPr algn="just"/>
            <a:r>
              <a:rPr lang="en-US" sz="2100" b="1" dirty="0">
                <a:latin typeface="Times New Roman" panose="02020603050405020304" pitchFamily="18" charset="0"/>
                <a:cs typeface="Times New Roman" panose="02020603050405020304" pitchFamily="18" charset="0"/>
              </a:rPr>
              <a:t>Geographical Indications</a:t>
            </a:r>
            <a:r>
              <a:rPr lang="en-US" sz="2100" dirty="0">
                <a:latin typeface="Times New Roman" panose="02020603050405020304" pitchFamily="18" charset="0"/>
                <a:cs typeface="Times New Roman" panose="02020603050405020304" pitchFamily="18" charset="0"/>
              </a:rPr>
              <a:t>: Acts, Laws and Rules Pertaining to GI. Ownership of GI. Rights Granted to the</a:t>
            </a:r>
          </a:p>
          <a:p>
            <a:pPr algn="just"/>
            <a:r>
              <a:rPr lang="en-US" sz="2100" dirty="0">
                <a:latin typeface="Times New Roman" panose="02020603050405020304" pitchFamily="18" charset="0"/>
                <a:cs typeface="Times New Roman" panose="02020603050405020304" pitchFamily="18" charset="0"/>
              </a:rPr>
              <a:t>Holders. Registered GI in India. Identification of Registered GI. Classes of GI. Non-Registerable GI. Protection</a:t>
            </a:r>
          </a:p>
          <a:p>
            <a:pPr algn="just"/>
            <a:r>
              <a:rPr lang="en-US" sz="2100" dirty="0">
                <a:latin typeface="Times New Roman" panose="02020603050405020304" pitchFamily="18" charset="0"/>
                <a:cs typeface="Times New Roman" panose="02020603050405020304" pitchFamily="18" charset="0"/>
              </a:rPr>
              <a:t>of GI. Collective or Certification Marks. Enforcement of GI Rights. Procedure for GI Registration Documents</a:t>
            </a:r>
          </a:p>
          <a:p>
            <a:pPr algn="just"/>
            <a:r>
              <a:rPr lang="en-US" sz="2100" dirty="0">
                <a:latin typeface="Times New Roman" panose="02020603050405020304" pitchFamily="18" charset="0"/>
                <a:cs typeface="Times New Roman" panose="02020603050405020304" pitchFamily="18" charset="0"/>
              </a:rPr>
              <a:t>Required for GI Registration. GI Ecosystem in India.</a:t>
            </a:r>
          </a:p>
          <a:p>
            <a:pPr algn="just"/>
            <a:r>
              <a:rPr lang="en-US" sz="2100" b="1" dirty="0">
                <a:latin typeface="Times New Roman" panose="02020603050405020304" pitchFamily="18" charset="0"/>
                <a:cs typeface="Times New Roman" panose="02020603050405020304" pitchFamily="18" charset="0"/>
              </a:rPr>
              <a:t>Case Studies on Patents. </a:t>
            </a:r>
            <a:r>
              <a:rPr lang="en-US" sz="2100" dirty="0">
                <a:latin typeface="Times New Roman" panose="02020603050405020304" pitchFamily="18" charset="0"/>
                <a:cs typeface="Times New Roman" panose="02020603050405020304" pitchFamily="18" charset="0"/>
              </a:rPr>
              <a:t>Case study of Curcuma (Turmeric) Patent, Case study of Neem Patent, </a:t>
            </a:r>
            <a:r>
              <a:rPr lang="en-US" sz="2100" dirty="0" smtClean="0">
                <a:latin typeface="Times New Roman" panose="02020603050405020304" pitchFamily="18" charset="0"/>
                <a:cs typeface="Times New Roman" panose="02020603050405020304" pitchFamily="18" charset="0"/>
              </a:rPr>
              <a:t>Case study </a:t>
            </a:r>
            <a:r>
              <a:rPr lang="en-US" sz="2100" dirty="0">
                <a:latin typeface="Times New Roman" panose="02020603050405020304" pitchFamily="18" charset="0"/>
                <a:cs typeface="Times New Roman" panose="02020603050405020304" pitchFamily="18" charset="0"/>
              </a:rPr>
              <a:t>of Basmati patent. </a:t>
            </a:r>
            <a:r>
              <a:rPr lang="en-US" sz="2100" b="1" dirty="0">
                <a:latin typeface="Times New Roman" panose="02020603050405020304" pitchFamily="18" charset="0"/>
                <a:cs typeface="Times New Roman" panose="02020603050405020304" pitchFamily="18" charset="0"/>
              </a:rPr>
              <a:t>IP Organizations In India. Schemes and </a:t>
            </a:r>
            <a:r>
              <a:rPr lang="en-US" sz="2100" b="1" dirty="0" err="1">
                <a:latin typeface="Times New Roman" panose="02020603050405020304" pitchFamily="18" charset="0"/>
                <a:cs typeface="Times New Roman" panose="02020603050405020304" pitchFamily="18" charset="0"/>
              </a:rPr>
              <a:t>Programmes</a:t>
            </a:r>
            <a:endParaRPr lang="en-US" sz="21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791554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434" y="993062"/>
            <a:ext cx="8805333" cy="5447645"/>
          </a:xfrm>
          <a:prstGeom prst="rect">
            <a:avLst/>
          </a:prstGeom>
          <a:noFill/>
        </p:spPr>
        <p:txBody>
          <a:bodyPr wrap="square" rtlCol="0">
            <a:spAutoFit/>
          </a:bodyPr>
          <a:lstStyle/>
          <a:p>
            <a:pPr algn="ctr"/>
            <a:r>
              <a:rPr lang="en-US" sz="3200" b="1" dirty="0" smtClean="0">
                <a:solidFill>
                  <a:srgbClr val="FF0000"/>
                </a:solidFill>
                <a:latin typeface="Times New Roman" panose="02020603050405020304" pitchFamily="18" charset="0"/>
                <a:cs typeface="Times New Roman" panose="02020603050405020304" pitchFamily="18" charset="0"/>
              </a:rPr>
              <a:t>Course Outcome</a:t>
            </a:r>
          </a:p>
          <a:p>
            <a:pPr algn="just"/>
            <a:r>
              <a:rPr lang="en-US" sz="2800" dirty="0" smtClean="0">
                <a:latin typeface="Times New Roman" panose="02020603050405020304" pitchFamily="18" charset="0"/>
                <a:cs typeface="Times New Roman" panose="02020603050405020304" pitchFamily="18" charset="0"/>
              </a:rPr>
              <a:t>The student will be able to:</a:t>
            </a:r>
          </a:p>
          <a:p>
            <a:pPr algn="just"/>
            <a:r>
              <a:rPr lang="en-US" sz="3200" dirty="0" smtClean="0">
                <a:solidFill>
                  <a:srgbClr val="0070C0"/>
                </a:solidFill>
                <a:latin typeface="Times New Roman" panose="02020603050405020304" pitchFamily="18" charset="0"/>
                <a:cs typeface="Times New Roman" panose="02020603050405020304" pitchFamily="18" charset="0"/>
              </a:rPr>
              <a:t>CO1</a:t>
            </a:r>
            <a:r>
              <a:rPr lang="en-US" sz="3200" dirty="0">
                <a:solidFill>
                  <a:srgbClr val="0070C0"/>
                </a:solidFill>
                <a:latin typeface="Times New Roman" panose="02020603050405020304" pitchFamily="18" charset="0"/>
                <a:cs typeface="Times New Roman" panose="02020603050405020304" pitchFamily="18" charset="0"/>
              </a:rPr>
              <a:t>. To know the meaning of engineering research.</a:t>
            </a:r>
          </a:p>
          <a:p>
            <a:pPr algn="just"/>
            <a:r>
              <a:rPr lang="en-US" sz="3200" dirty="0" smtClean="0">
                <a:solidFill>
                  <a:srgbClr val="0070C0"/>
                </a:solidFill>
                <a:latin typeface="Times New Roman" panose="02020603050405020304" pitchFamily="18" charset="0"/>
                <a:cs typeface="Times New Roman" panose="02020603050405020304" pitchFamily="18" charset="0"/>
              </a:rPr>
              <a:t>CO2</a:t>
            </a:r>
            <a:r>
              <a:rPr lang="en-US" sz="3200" dirty="0">
                <a:solidFill>
                  <a:srgbClr val="0070C0"/>
                </a:solidFill>
                <a:latin typeface="Times New Roman" panose="02020603050405020304" pitchFamily="18" charset="0"/>
                <a:cs typeface="Times New Roman" panose="02020603050405020304" pitchFamily="18" charset="0"/>
              </a:rPr>
              <a:t>. </a:t>
            </a:r>
            <a:r>
              <a:rPr lang="en-US" sz="3200" dirty="0" smtClean="0">
                <a:solidFill>
                  <a:srgbClr val="0070C0"/>
                </a:solidFill>
                <a:latin typeface="Times New Roman" panose="02020603050405020304" pitchFamily="18" charset="0"/>
                <a:cs typeface="Times New Roman" panose="02020603050405020304" pitchFamily="18" charset="0"/>
              </a:rPr>
              <a:t>To know the procedure of Literature Review and Technical Reading</a:t>
            </a:r>
          </a:p>
          <a:p>
            <a:pPr algn="just"/>
            <a:r>
              <a:rPr lang="en-US" sz="3200" dirty="0" smtClean="0">
                <a:solidFill>
                  <a:srgbClr val="0070C0"/>
                </a:solidFill>
                <a:latin typeface="Times New Roman" panose="02020603050405020304" pitchFamily="18" charset="0"/>
                <a:cs typeface="Times New Roman" panose="02020603050405020304" pitchFamily="18" charset="0"/>
              </a:rPr>
              <a:t>CO3. To know the fundamentals of patent laws and drafting procedure CO4</a:t>
            </a:r>
            <a:r>
              <a:rPr lang="en-US" sz="3200" dirty="0">
                <a:solidFill>
                  <a:srgbClr val="0070C0"/>
                </a:solidFill>
                <a:latin typeface="Times New Roman" panose="02020603050405020304" pitchFamily="18" charset="0"/>
                <a:cs typeface="Times New Roman" panose="02020603050405020304" pitchFamily="18" charset="0"/>
              </a:rPr>
              <a:t>. Understanding the copyright laws and subject matters of copyrights and designs</a:t>
            </a:r>
          </a:p>
          <a:p>
            <a:pPr algn="just"/>
            <a:r>
              <a:rPr lang="en-US" sz="3200" dirty="0" smtClean="0">
                <a:solidFill>
                  <a:srgbClr val="0070C0"/>
                </a:solidFill>
                <a:latin typeface="Times New Roman" panose="02020603050405020304" pitchFamily="18" charset="0"/>
                <a:cs typeface="Times New Roman" panose="02020603050405020304" pitchFamily="18" charset="0"/>
              </a:rPr>
              <a:t>CO5</a:t>
            </a:r>
            <a:r>
              <a:rPr lang="en-US" sz="3200" dirty="0">
                <a:solidFill>
                  <a:srgbClr val="0070C0"/>
                </a:solidFill>
                <a:latin typeface="Times New Roman" panose="02020603050405020304" pitchFamily="18" charset="0"/>
                <a:cs typeface="Times New Roman" panose="02020603050405020304" pitchFamily="18" charset="0"/>
              </a:rPr>
              <a:t>. </a:t>
            </a:r>
            <a:r>
              <a:rPr lang="en-US" sz="3200" dirty="0" smtClean="0">
                <a:solidFill>
                  <a:srgbClr val="0070C0"/>
                </a:solidFill>
                <a:latin typeface="Times New Roman" panose="02020603050405020304" pitchFamily="18" charset="0"/>
                <a:cs typeface="Times New Roman" panose="02020603050405020304" pitchFamily="18" charset="0"/>
              </a:rPr>
              <a:t>Understanding the basic principles of design rights </a:t>
            </a:r>
            <a:r>
              <a:rPr lang="en-US" sz="3200" dirty="0">
                <a:solidFill>
                  <a:srgbClr val="0070C0"/>
                </a:solidFill>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772232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9333" y="993062"/>
            <a:ext cx="8887434" cy="7140416"/>
          </a:xfrm>
          <a:prstGeom prst="rect">
            <a:avLst/>
          </a:prstGeom>
          <a:noFill/>
        </p:spPr>
        <p:txBody>
          <a:bodyPr wrap="square" rtlCol="0">
            <a:spAutoFit/>
          </a:bodyPr>
          <a:lstStyle/>
          <a:p>
            <a:pPr algn="just">
              <a:lnSpc>
                <a:spcPct val="150000"/>
              </a:lnSpc>
            </a:pPr>
            <a:r>
              <a:rPr lang="en-US" sz="2000" b="1" dirty="0" smtClean="0">
                <a:solidFill>
                  <a:srgbClr val="FF0000"/>
                </a:solidFill>
                <a:latin typeface="Times New Roman" panose="02020603050405020304" pitchFamily="18" charset="0"/>
                <a:cs typeface="Times New Roman" panose="02020603050405020304" pitchFamily="18" charset="0"/>
              </a:rPr>
              <a:t>Text books: </a:t>
            </a:r>
            <a:endParaRPr lang="en-US" sz="2000" b="1" dirty="0">
              <a:solidFill>
                <a:srgbClr val="FF0000"/>
              </a:solidFill>
              <a:latin typeface="Times New Roman" panose="02020603050405020304" pitchFamily="18" charset="0"/>
              <a:cs typeface="Times New Roman" panose="02020603050405020304" pitchFamily="18" charset="0"/>
            </a:endParaRPr>
          </a:p>
          <a:p>
            <a:pPr algn="just">
              <a:lnSpc>
                <a:spcPct val="150000"/>
              </a:lnSpc>
            </a:pPr>
            <a:r>
              <a:rPr lang="en-US" sz="2000" b="1" dirty="0" smtClean="0">
                <a:solidFill>
                  <a:srgbClr val="FF0000"/>
                </a:solidFill>
                <a:latin typeface="Times New Roman" panose="02020603050405020304" pitchFamily="18" charset="0"/>
                <a:cs typeface="Times New Roman" panose="02020603050405020304" pitchFamily="18" charset="0"/>
              </a:rPr>
              <a:t>1</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Dipankar</a:t>
            </a:r>
            <a:r>
              <a:rPr lang="en-US" sz="2000" b="1" dirty="0">
                <a:solidFill>
                  <a:srgbClr val="FF0000"/>
                </a:solidFill>
                <a:latin typeface="Times New Roman" panose="02020603050405020304" pitchFamily="18" charset="0"/>
                <a:cs typeface="Times New Roman" panose="02020603050405020304" pitchFamily="18" charset="0"/>
              </a:rPr>
              <a:t> Deb • </a:t>
            </a:r>
            <a:r>
              <a:rPr lang="en-US" sz="2000" b="1" dirty="0" err="1">
                <a:solidFill>
                  <a:srgbClr val="FF0000"/>
                </a:solidFill>
                <a:latin typeface="Times New Roman" panose="02020603050405020304" pitchFamily="18" charset="0"/>
                <a:cs typeface="Times New Roman" panose="02020603050405020304" pitchFamily="18" charset="0"/>
              </a:rPr>
              <a:t>Rajeeb</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Dey</a:t>
            </a:r>
            <a:r>
              <a:rPr lang="en-US" sz="2000" b="1" dirty="0">
                <a:solidFill>
                  <a:srgbClr val="FF0000"/>
                </a:solidFill>
                <a:latin typeface="Times New Roman" panose="02020603050405020304" pitchFamily="18" charset="0"/>
                <a:cs typeface="Times New Roman" panose="02020603050405020304" pitchFamily="18" charset="0"/>
              </a:rPr>
              <a:t>, Valentina E. </a:t>
            </a:r>
            <a:r>
              <a:rPr lang="en-US" sz="2000" b="1" dirty="0" err="1">
                <a:solidFill>
                  <a:srgbClr val="FF0000"/>
                </a:solidFill>
                <a:latin typeface="Times New Roman" panose="02020603050405020304" pitchFamily="18" charset="0"/>
                <a:cs typeface="Times New Roman" panose="02020603050405020304" pitchFamily="18" charset="0"/>
              </a:rPr>
              <a:t>Balas</a:t>
            </a:r>
            <a:r>
              <a:rPr lang="en-US" sz="2000" b="1" dirty="0">
                <a:solidFill>
                  <a:srgbClr val="FF0000"/>
                </a:solidFill>
                <a:latin typeface="Times New Roman" panose="02020603050405020304" pitchFamily="18" charset="0"/>
                <a:cs typeface="Times New Roman" panose="02020603050405020304" pitchFamily="18" charset="0"/>
              </a:rPr>
              <a:t> “Engineering Research Methodology”, ISSN </a:t>
            </a:r>
            <a:r>
              <a:rPr lang="en-US" sz="2000" b="1" dirty="0" smtClean="0">
                <a:solidFill>
                  <a:srgbClr val="FF0000"/>
                </a:solidFill>
                <a:latin typeface="Times New Roman" panose="02020603050405020304" pitchFamily="18" charset="0"/>
                <a:cs typeface="Times New Roman" panose="02020603050405020304" pitchFamily="18" charset="0"/>
              </a:rPr>
              <a:t>1868- 4394 </a:t>
            </a:r>
            <a:r>
              <a:rPr lang="en-US" sz="2000" b="1" dirty="0">
                <a:solidFill>
                  <a:srgbClr val="FF0000"/>
                </a:solidFill>
                <a:latin typeface="Times New Roman" panose="02020603050405020304" pitchFamily="18" charset="0"/>
                <a:cs typeface="Times New Roman" panose="02020603050405020304" pitchFamily="18" charset="0"/>
              </a:rPr>
              <a:t>ISSN 1868-4408 (electronic), Intelligent Systems Reference Library, ISBN </a:t>
            </a:r>
            <a:r>
              <a:rPr lang="en-US" sz="2000" b="1" dirty="0" smtClean="0">
                <a:solidFill>
                  <a:srgbClr val="FF0000"/>
                </a:solidFill>
                <a:latin typeface="Times New Roman" panose="02020603050405020304" pitchFamily="18" charset="0"/>
                <a:cs typeface="Times New Roman" panose="02020603050405020304" pitchFamily="18" charset="0"/>
              </a:rPr>
              <a:t>978-981-13- 2946-3 </a:t>
            </a:r>
            <a:r>
              <a:rPr lang="en-US" sz="2000" b="1" dirty="0">
                <a:solidFill>
                  <a:srgbClr val="FF0000"/>
                </a:solidFill>
                <a:latin typeface="Times New Roman" panose="02020603050405020304" pitchFamily="18" charset="0"/>
                <a:cs typeface="Times New Roman" panose="02020603050405020304" pitchFamily="18" charset="0"/>
              </a:rPr>
              <a:t>ISBN 978-981-13-2947-0 (eBook), </a:t>
            </a:r>
            <a:r>
              <a:rPr lang="en-US" sz="2000" b="1" dirty="0">
                <a:solidFill>
                  <a:srgbClr val="FF0000"/>
                </a:solidFill>
                <a:latin typeface="Times New Roman" panose="02020603050405020304" pitchFamily="18" charset="0"/>
                <a:cs typeface="Times New Roman" panose="02020603050405020304" pitchFamily="18" charset="0"/>
                <a:hlinkClick r:id="rId2"/>
              </a:rPr>
              <a:t>https://</a:t>
            </a:r>
            <a:r>
              <a:rPr lang="en-US" sz="2000" b="1" dirty="0" smtClean="0">
                <a:solidFill>
                  <a:srgbClr val="FF0000"/>
                </a:solidFill>
                <a:latin typeface="Times New Roman" panose="02020603050405020304" pitchFamily="18" charset="0"/>
                <a:cs typeface="Times New Roman" panose="02020603050405020304" pitchFamily="18" charset="0"/>
                <a:hlinkClick r:id="rId2"/>
              </a:rPr>
              <a:t>doi.org/10.1007/978-981-13-2947-0</a:t>
            </a:r>
            <a:r>
              <a:rPr lang="en-US" sz="2000" b="1" dirty="0" smtClean="0">
                <a:solidFill>
                  <a:srgbClr val="FF0000"/>
                </a:solidFill>
                <a:latin typeface="Times New Roman" panose="02020603050405020304" pitchFamily="18" charset="0"/>
                <a:cs typeface="Times New Roman" panose="02020603050405020304" pitchFamily="18" charset="0"/>
              </a:rPr>
              <a:t> </a:t>
            </a:r>
            <a:endParaRPr lang="en-US" sz="2000" b="1" dirty="0">
              <a:solidFill>
                <a:srgbClr val="FF0000"/>
              </a:solidFill>
              <a:latin typeface="Times New Roman" panose="02020603050405020304" pitchFamily="18" charset="0"/>
              <a:cs typeface="Times New Roman" panose="02020603050405020304" pitchFamily="18" charset="0"/>
            </a:endParaRPr>
          </a:p>
          <a:p>
            <a:pPr algn="just">
              <a:lnSpc>
                <a:spcPct val="150000"/>
              </a:lnSpc>
            </a:pPr>
            <a:r>
              <a:rPr lang="en-US" sz="2000" b="1" dirty="0">
                <a:solidFill>
                  <a:srgbClr val="FF0000"/>
                </a:solidFill>
                <a:latin typeface="Times New Roman" panose="02020603050405020304" pitchFamily="18" charset="0"/>
                <a:cs typeface="Times New Roman" panose="02020603050405020304" pitchFamily="18" charset="0"/>
              </a:rPr>
              <a:t>2. Intellectual Property A Primer for Academia by Prof. </a:t>
            </a:r>
            <a:r>
              <a:rPr lang="en-US" sz="2000" b="1" dirty="0" err="1">
                <a:solidFill>
                  <a:srgbClr val="FF0000"/>
                </a:solidFill>
                <a:latin typeface="Times New Roman" panose="02020603050405020304" pitchFamily="18" charset="0"/>
                <a:cs typeface="Times New Roman" panose="02020603050405020304" pitchFamily="18" charset="0"/>
              </a:rPr>
              <a:t>Rupinder</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Tewari</a:t>
            </a:r>
            <a:r>
              <a:rPr lang="en-US" sz="2000" b="1" dirty="0">
                <a:solidFill>
                  <a:srgbClr val="FF0000"/>
                </a:solidFill>
                <a:latin typeface="Times New Roman" panose="02020603050405020304" pitchFamily="18" charset="0"/>
                <a:cs typeface="Times New Roman" panose="02020603050405020304" pitchFamily="18" charset="0"/>
              </a:rPr>
              <a:t> Ms. </a:t>
            </a:r>
            <a:r>
              <a:rPr lang="en-US" sz="2000" b="1" dirty="0" err="1">
                <a:solidFill>
                  <a:srgbClr val="FF0000"/>
                </a:solidFill>
                <a:latin typeface="Times New Roman" panose="02020603050405020304" pitchFamily="18" charset="0"/>
                <a:cs typeface="Times New Roman" panose="02020603050405020304" pitchFamily="18" charset="0"/>
              </a:rPr>
              <a:t>Mamta</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smtClean="0">
                <a:solidFill>
                  <a:srgbClr val="FF0000"/>
                </a:solidFill>
                <a:latin typeface="Times New Roman" panose="02020603050405020304" pitchFamily="18" charset="0"/>
                <a:cs typeface="Times New Roman" panose="02020603050405020304" pitchFamily="18" charset="0"/>
              </a:rPr>
              <a:t>Bhardwa</a:t>
            </a:r>
            <a:r>
              <a:rPr lang="en-US" sz="2000" b="1" dirty="0" smtClean="0">
                <a:solidFill>
                  <a:srgbClr val="FF0000"/>
                </a:solidFill>
                <a:latin typeface="Times New Roman" panose="02020603050405020304" pitchFamily="18" charset="0"/>
                <a:cs typeface="Times New Roman" panose="02020603050405020304" pitchFamily="18" charset="0"/>
              </a:rPr>
              <a:t>. </a:t>
            </a:r>
          </a:p>
          <a:p>
            <a:pPr algn="just">
              <a:lnSpc>
                <a:spcPct val="150000"/>
              </a:lnSpc>
            </a:pPr>
            <a:endParaRPr lang="en-US" sz="2000" b="1" dirty="0" smtClean="0">
              <a:solidFill>
                <a:srgbClr val="FF0000"/>
              </a:solidFill>
              <a:latin typeface="Times New Roman" panose="02020603050405020304" pitchFamily="18" charset="0"/>
              <a:cs typeface="Times New Roman" panose="02020603050405020304" pitchFamily="18" charset="0"/>
            </a:endParaRPr>
          </a:p>
          <a:p>
            <a:pPr algn="just">
              <a:lnSpc>
                <a:spcPct val="150000"/>
              </a:lnSpc>
            </a:pPr>
            <a:r>
              <a:rPr lang="en-US" sz="2000" b="1" dirty="0" smtClean="0">
                <a:solidFill>
                  <a:srgbClr val="00B0F0"/>
                </a:solidFill>
                <a:latin typeface="Times New Roman" panose="02020603050405020304" pitchFamily="18" charset="0"/>
                <a:cs typeface="Times New Roman" panose="02020603050405020304" pitchFamily="18" charset="0"/>
              </a:rPr>
              <a:t>Reference Books:</a:t>
            </a:r>
            <a:endParaRPr lang="en-US" sz="2000" b="1" dirty="0">
              <a:solidFill>
                <a:srgbClr val="00B0F0"/>
              </a:solidFill>
              <a:latin typeface="Times New Roman" panose="02020603050405020304" pitchFamily="18" charset="0"/>
              <a:cs typeface="Times New Roman" panose="02020603050405020304" pitchFamily="18" charset="0"/>
            </a:endParaRPr>
          </a:p>
          <a:p>
            <a:pPr algn="just">
              <a:lnSpc>
                <a:spcPct val="150000"/>
              </a:lnSpc>
            </a:pPr>
            <a:r>
              <a:rPr lang="en-US" sz="2000" b="1" dirty="0">
                <a:solidFill>
                  <a:srgbClr val="00B0F0"/>
                </a:solidFill>
                <a:latin typeface="Times New Roman" panose="02020603050405020304" pitchFamily="18" charset="0"/>
                <a:cs typeface="Times New Roman" panose="02020603050405020304" pitchFamily="18" charset="0"/>
              </a:rPr>
              <a:t>1. David V. Thiel “Research Methods for Engineers” Cambridge University Press, 978-1-107-03488- </a:t>
            </a:r>
            <a:r>
              <a:rPr lang="en-US" sz="2000" b="1" dirty="0" smtClean="0">
                <a:solidFill>
                  <a:srgbClr val="00B0F0"/>
                </a:solidFill>
                <a:latin typeface="Times New Roman" panose="02020603050405020304" pitchFamily="18" charset="0"/>
                <a:cs typeface="Times New Roman" panose="02020603050405020304" pitchFamily="18" charset="0"/>
              </a:rPr>
              <a:t>4 –</a:t>
            </a:r>
            <a:endParaRPr lang="en-US" sz="2000" b="1" dirty="0">
              <a:solidFill>
                <a:srgbClr val="00B0F0"/>
              </a:solidFill>
              <a:latin typeface="Times New Roman" panose="02020603050405020304" pitchFamily="18" charset="0"/>
              <a:cs typeface="Times New Roman" panose="02020603050405020304" pitchFamily="18" charset="0"/>
            </a:endParaRPr>
          </a:p>
          <a:p>
            <a:pPr algn="just">
              <a:lnSpc>
                <a:spcPct val="150000"/>
              </a:lnSpc>
            </a:pPr>
            <a:r>
              <a:rPr lang="en-US" sz="2000" b="1" dirty="0">
                <a:solidFill>
                  <a:srgbClr val="00B0F0"/>
                </a:solidFill>
                <a:latin typeface="Times New Roman" panose="02020603050405020304" pitchFamily="18" charset="0"/>
                <a:cs typeface="Times New Roman" panose="02020603050405020304" pitchFamily="18" charset="0"/>
              </a:rPr>
              <a:t>2. Intellectual Property Rights by </a:t>
            </a:r>
            <a:r>
              <a:rPr lang="en-US" sz="2000" b="1" dirty="0" err="1">
                <a:solidFill>
                  <a:srgbClr val="00B0F0"/>
                </a:solidFill>
                <a:latin typeface="Times New Roman" panose="02020603050405020304" pitchFamily="18" charset="0"/>
                <a:cs typeface="Times New Roman" panose="02020603050405020304" pitchFamily="18" charset="0"/>
              </a:rPr>
              <a:t>N.K.Acharya</a:t>
            </a:r>
            <a:r>
              <a:rPr lang="en-US" sz="2000" b="1" dirty="0">
                <a:solidFill>
                  <a:srgbClr val="00B0F0"/>
                </a:solidFill>
                <a:latin typeface="Times New Roman" panose="02020603050405020304" pitchFamily="18" charset="0"/>
                <a:cs typeface="Times New Roman" panose="02020603050405020304" pitchFamily="18" charset="0"/>
              </a:rPr>
              <a:t> Asia Law House 6th Edition. ISBN: 978-93-81849-30-9</a:t>
            </a:r>
            <a:r>
              <a:rPr lang="en-US" sz="2000" dirty="0" smtClean="0">
                <a:solidFill>
                  <a:srgbClr val="00B0F0"/>
                </a:solidFill>
                <a:latin typeface="Times New Roman" panose="02020603050405020304" pitchFamily="18" charset="0"/>
                <a:cs typeface="Times New Roman" panose="02020603050405020304" pitchFamily="18" charset="0"/>
              </a:rPr>
              <a:t>.</a:t>
            </a:r>
          </a:p>
          <a:p>
            <a:pPr algn="just"/>
            <a:endParaRPr lang="en-US" sz="2400" b="1" dirty="0">
              <a:solidFill>
                <a:srgbClr val="FF0000"/>
              </a:solidFill>
              <a:latin typeface="Times New Roman" panose="02020603050405020304" pitchFamily="18" charset="0"/>
              <a:cs typeface="Times New Roman" panose="02020603050405020304" pitchFamily="18" charset="0"/>
            </a:endParaRPr>
          </a:p>
          <a:p>
            <a:pPr algn="just"/>
            <a:endParaRPr lang="en-US" sz="2400" b="1" dirty="0" smtClean="0">
              <a:solidFill>
                <a:srgbClr val="FF0000"/>
              </a:solidFill>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056642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0"/>
            <a:ext cx="8229600" cy="274638"/>
          </a:xfrm>
        </p:spPr>
        <p:txBody>
          <a:bodyPr>
            <a:normAutofit/>
          </a:bodyPr>
          <a:lstStyle/>
          <a:p>
            <a:r>
              <a:rPr lang="en-US" sz="800" dirty="0" smtClean="0"/>
              <a:t>.</a:t>
            </a:r>
            <a:endParaRPr lang="en-US" sz="800" dirty="0"/>
          </a:p>
        </p:txBody>
      </p:sp>
      <p:sp>
        <p:nvSpPr>
          <p:cNvPr id="3" name="Content Placeholder 2"/>
          <p:cNvSpPr>
            <a:spLocks noGrp="1"/>
          </p:cNvSpPr>
          <p:nvPr>
            <p:ph idx="1"/>
          </p:nvPr>
        </p:nvSpPr>
        <p:spPr>
          <a:xfrm>
            <a:off x="457200" y="609610"/>
            <a:ext cx="8229600" cy="5516563"/>
          </a:xfrm>
        </p:spPr>
        <p:txBody>
          <a:bodyPr/>
          <a:lstStyle/>
          <a:p>
            <a:pPr>
              <a:buNone/>
            </a:pPr>
            <a:endParaRPr lang="en-US" dirty="0">
              <a:latin typeface="Times New Roman" pitchFamily="18" charset="0"/>
              <a:cs typeface="Times New Roman" pitchFamily="18" charset="0"/>
            </a:endParaRPr>
          </a:p>
          <a:p>
            <a:pPr>
              <a:buNone/>
            </a:pPr>
            <a:endParaRPr lang="en-US" dirty="0" smtClean="0">
              <a:latin typeface="Times New Roman" pitchFamily="18" charset="0"/>
              <a:cs typeface="Times New Roman" pitchFamily="18" charset="0"/>
            </a:endParaRPr>
          </a:p>
          <a:p>
            <a:pPr algn="ctr">
              <a:buNone/>
            </a:pPr>
            <a:endParaRPr lang="en-US"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endParaRPr>
          </a:p>
          <a:p>
            <a:pPr algn="ctr">
              <a:buNone/>
            </a:pPr>
            <a:r>
              <a:rPr lang="en-US"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MODULE -1</a:t>
            </a:r>
          </a:p>
          <a:p>
            <a:pPr algn="ctr">
              <a:buNone/>
            </a:pPr>
            <a:r>
              <a:rPr lang="en-US" sz="4000" b="1" dirty="0" smtClean="0">
                <a:solidFill>
                  <a:schemeClr val="accent6">
                    <a:lumMod val="50000"/>
                  </a:schemeClr>
                </a:solidFill>
                <a:latin typeface="Times New Roman"/>
                <a:ea typeface="Times New Roman"/>
              </a:rPr>
              <a:t>INTRODUCTION</a:t>
            </a:r>
            <a:endParaRPr lang="en-US" sz="4000" b="1" dirty="0">
              <a:ln w="1905"/>
              <a:solidFill>
                <a:schemeClr val="accent6">
                  <a:lumMod val="50000"/>
                </a:schemeClr>
              </a:solidFill>
              <a:effectLst>
                <a:innerShdw blurRad="69850" dist="43180" dir="5400000">
                  <a:srgbClr val="000000">
                    <a:alpha val="65000"/>
                  </a:srgbClr>
                </a:innerShdw>
              </a:effectLst>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1143000"/>
          </a:xfrm>
        </p:spPr>
        <p:txBody>
          <a:bodyPr>
            <a:normAutofit/>
          </a:bodyPr>
          <a:lstStyle/>
          <a:p>
            <a:r>
              <a:rPr lang="en-US" sz="3200" dirty="0" smtClean="0">
                <a:solidFill>
                  <a:schemeClr val="accent6">
                    <a:lumMod val="50000"/>
                  </a:schemeClr>
                </a:solidFill>
                <a:latin typeface="Times New Roman" pitchFamily="18" charset="0"/>
                <a:cs typeface="Times New Roman" pitchFamily="18" charset="0"/>
              </a:rPr>
              <a:t>CONTENTS</a:t>
            </a:r>
            <a:endParaRPr lang="en-US" sz="3200" dirty="0">
              <a:solidFill>
                <a:schemeClr val="accent6">
                  <a:lumMod val="50000"/>
                </a:schemeClr>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838200"/>
            <a:ext cx="8229600" cy="5105400"/>
          </a:xfrm>
        </p:spPr>
        <p:txBody>
          <a:bodyPr>
            <a:normAutofit fontScale="85000" lnSpcReduction="20000"/>
          </a:bodyPr>
          <a:lstStyle/>
          <a:p>
            <a:pPr>
              <a:buNone/>
            </a:pPr>
            <a:r>
              <a:rPr lang="en-US" dirty="0" smtClean="0">
                <a:latin typeface="Times New Roman" pitchFamily="18" charset="0"/>
                <a:cs typeface="Times New Roman" pitchFamily="18" charset="0"/>
              </a:rPr>
              <a:t>PART-1</a:t>
            </a:r>
          </a:p>
          <a:p>
            <a:r>
              <a:rPr lang="en-US" dirty="0" smtClean="0">
                <a:latin typeface="Times New Roman" pitchFamily="18" charset="0"/>
                <a:cs typeface="Times New Roman" pitchFamily="18" charset="0"/>
              </a:rPr>
              <a:t>Meaning </a:t>
            </a:r>
            <a:r>
              <a:rPr lang="en-US" dirty="0">
                <a:latin typeface="Times New Roman" pitchFamily="18" charset="0"/>
                <a:cs typeface="Times New Roman" pitchFamily="18" charset="0"/>
              </a:rPr>
              <a:t>of </a:t>
            </a:r>
            <a:r>
              <a:rPr lang="en-US" dirty="0" smtClean="0">
                <a:latin typeface="Times New Roman" pitchFamily="18" charset="0"/>
                <a:cs typeface="Times New Roman" pitchFamily="18" charset="0"/>
              </a:rPr>
              <a:t>Research </a:t>
            </a:r>
          </a:p>
          <a:p>
            <a:r>
              <a:rPr lang="en-US" dirty="0" smtClean="0">
                <a:latin typeface="Times New Roman" pitchFamily="18" charset="0"/>
                <a:cs typeface="Times New Roman" pitchFamily="18" charset="0"/>
              </a:rPr>
              <a:t>Objectives </a:t>
            </a:r>
            <a:r>
              <a:rPr lang="en-US" dirty="0">
                <a:latin typeface="Times New Roman" pitchFamily="18" charset="0"/>
                <a:cs typeface="Times New Roman" pitchFamily="18" charset="0"/>
              </a:rPr>
              <a:t>of Engineering </a:t>
            </a:r>
            <a:r>
              <a:rPr lang="en-US" dirty="0" smtClean="0">
                <a:latin typeface="Times New Roman" pitchFamily="18" charset="0"/>
                <a:cs typeface="Times New Roman" pitchFamily="18" charset="0"/>
              </a:rPr>
              <a:t>Research</a:t>
            </a:r>
          </a:p>
          <a:p>
            <a:r>
              <a:rPr lang="en-US" dirty="0" smtClean="0">
                <a:latin typeface="Times New Roman" pitchFamily="18" charset="0"/>
                <a:cs typeface="Times New Roman" pitchFamily="18" charset="0"/>
              </a:rPr>
              <a:t>Motivation </a:t>
            </a:r>
            <a:r>
              <a:rPr lang="en-US" dirty="0">
                <a:latin typeface="Times New Roman" pitchFamily="18" charset="0"/>
                <a:cs typeface="Times New Roman" pitchFamily="18" charset="0"/>
              </a:rPr>
              <a:t>in Engineering </a:t>
            </a:r>
            <a:r>
              <a:rPr lang="en-US" dirty="0" smtClean="0">
                <a:latin typeface="Times New Roman" pitchFamily="18" charset="0"/>
                <a:cs typeface="Times New Roman" pitchFamily="18" charset="0"/>
              </a:rPr>
              <a:t>Research</a:t>
            </a:r>
          </a:p>
          <a:p>
            <a:r>
              <a:rPr lang="en-US" dirty="0" smtClean="0">
                <a:latin typeface="Times New Roman" pitchFamily="18" charset="0"/>
                <a:cs typeface="Times New Roman" pitchFamily="18" charset="0"/>
              </a:rPr>
              <a:t>Types </a:t>
            </a:r>
            <a:r>
              <a:rPr lang="en-US" dirty="0">
                <a:latin typeface="Times New Roman" pitchFamily="18" charset="0"/>
                <a:cs typeface="Times New Roman" pitchFamily="18" charset="0"/>
              </a:rPr>
              <a:t>of Engineering </a:t>
            </a:r>
            <a:r>
              <a:rPr lang="en-US" dirty="0" smtClean="0">
                <a:latin typeface="Times New Roman" pitchFamily="18" charset="0"/>
                <a:cs typeface="Times New Roman" pitchFamily="18" charset="0"/>
              </a:rPr>
              <a:t>Research</a:t>
            </a:r>
          </a:p>
          <a:p>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Finding and Solving a Worthwhile Problem. </a:t>
            </a:r>
          </a:p>
          <a:p>
            <a:pPr>
              <a:buNone/>
            </a:pPr>
            <a:r>
              <a:rPr lang="en-US" dirty="0">
                <a:latin typeface="Times New Roman" pitchFamily="18" charset="0"/>
                <a:cs typeface="Times New Roman" pitchFamily="18" charset="0"/>
              </a:rPr>
              <a:t> </a:t>
            </a:r>
          </a:p>
          <a:p>
            <a:pPr>
              <a:buNone/>
            </a:pPr>
            <a:r>
              <a:rPr lang="en-US" dirty="0" smtClean="0">
                <a:latin typeface="Times New Roman" pitchFamily="18" charset="0"/>
                <a:cs typeface="Times New Roman" pitchFamily="18" charset="0"/>
              </a:rPr>
              <a:t>PART-2</a:t>
            </a:r>
          </a:p>
          <a:p>
            <a:r>
              <a:rPr lang="en-US" dirty="0" smtClean="0">
                <a:latin typeface="Times New Roman" pitchFamily="18" charset="0"/>
                <a:cs typeface="Times New Roman" pitchFamily="18" charset="0"/>
              </a:rPr>
              <a:t>Ethics </a:t>
            </a:r>
            <a:r>
              <a:rPr lang="en-US" dirty="0">
                <a:latin typeface="Times New Roman" pitchFamily="18" charset="0"/>
                <a:cs typeface="Times New Roman" pitchFamily="18" charset="0"/>
              </a:rPr>
              <a:t>in Engineering </a:t>
            </a:r>
            <a:r>
              <a:rPr lang="en-US" dirty="0" smtClean="0">
                <a:latin typeface="Times New Roman" pitchFamily="18" charset="0"/>
                <a:cs typeface="Times New Roman" pitchFamily="18" charset="0"/>
              </a:rPr>
              <a:t>Research</a:t>
            </a:r>
          </a:p>
          <a:p>
            <a:r>
              <a:rPr lang="en-US" dirty="0" smtClean="0">
                <a:latin typeface="Times New Roman" pitchFamily="18" charset="0"/>
                <a:cs typeface="Times New Roman" pitchFamily="18" charset="0"/>
              </a:rPr>
              <a:t>Ethics </a:t>
            </a:r>
            <a:r>
              <a:rPr lang="en-US" dirty="0">
                <a:latin typeface="Times New Roman" pitchFamily="18" charset="0"/>
                <a:cs typeface="Times New Roman" pitchFamily="18" charset="0"/>
              </a:rPr>
              <a:t>in Engineering Research </a:t>
            </a:r>
            <a:r>
              <a:rPr lang="en-US" dirty="0" smtClean="0">
                <a:latin typeface="Times New Roman" pitchFamily="18" charset="0"/>
                <a:cs typeface="Times New Roman" pitchFamily="18" charset="0"/>
              </a:rPr>
              <a:t>Practice</a:t>
            </a:r>
          </a:p>
          <a:p>
            <a:r>
              <a:rPr lang="en-US" dirty="0" smtClean="0">
                <a:latin typeface="Times New Roman" pitchFamily="18" charset="0"/>
                <a:cs typeface="Times New Roman" pitchFamily="18" charset="0"/>
              </a:rPr>
              <a:t>Types </a:t>
            </a:r>
            <a:r>
              <a:rPr lang="en-US" dirty="0">
                <a:latin typeface="Times New Roman" pitchFamily="18" charset="0"/>
                <a:cs typeface="Times New Roman" pitchFamily="18" charset="0"/>
              </a:rPr>
              <a:t>of Research </a:t>
            </a:r>
            <a:r>
              <a:rPr lang="en-US" dirty="0" smtClean="0">
                <a:latin typeface="Times New Roman" pitchFamily="18" charset="0"/>
                <a:cs typeface="Times New Roman" pitchFamily="18" charset="0"/>
              </a:rPr>
              <a:t>Misconduct</a:t>
            </a:r>
          </a:p>
          <a:p>
            <a:r>
              <a:rPr lang="en-US" dirty="0" smtClean="0">
                <a:latin typeface="Times New Roman" pitchFamily="18" charset="0"/>
                <a:cs typeface="Times New Roman" pitchFamily="18" charset="0"/>
              </a:rPr>
              <a:t>Ethical </a:t>
            </a:r>
            <a:r>
              <a:rPr lang="en-US" dirty="0">
                <a:latin typeface="Times New Roman" pitchFamily="18" charset="0"/>
                <a:cs typeface="Times New Roman" pitchFamily="18" charset="0"/>
              </a:rPr>
              <a:t>Issues Related to Authorship.</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US" sz="3600" u="sng" dirty="0" smtClean="0">
                <a:solidFill>
                  <a:schemeClr val="accent6">
                    <a:lumMod val="75000"/>
                  </a:schemeClr>
                </a:solidFill>
                <a:latin typeface="Times New Roman" pitchFamily="18" charset="0"/>
                <a:cs typeface="Times New Roman" pitchFamily="18" charset="0"/>
              </a:rPr>
              <a:t>PART-1</a:t>
            </a:r>
            <a:r>
              <a:rPr lang="en-US" dirty="0" smtClean="0">
                <a:solidFill>
                  <a:schemeClr val="accent6">
                    <a:lumMod val="75000"/>
                  </a:schemeClr>
                </a:solidFill>
                <a:latin typeface="Times New Roman" pitchFamily="18" charset="0"/>
                <a:cs typeface="Times New Roman" pitchFamily="18" charset="0"/>
              </a:rPr>
              <a:t/>
            </a:r>
            <a:br>
              <a:rPr lang="en-US" dirty="0" smtClean="0">
                <a:solidFill>
                  <a:schemeClr val="accent6">
                    <a:lumMod val="75000"/>
                  </a:schemeClr>
                </a:solidFill>
                <a:latin typeface="Times New Roman" pitchFamily="18" charset="0"/>
                <a:cs typeface="Times New Roman" pitchFamily="18" charset="0"/>
              </a:rPr>
            </a:br>
            <a:endParaRPr lang="en-US" dirty="0">
              <a:solidFill>
                <a:schemeClr val="accent6">
                  <a:lumMod val="75000"/>
                </a:schemeClr>
              </a:solidFill>
            </a:endParaRPr>
          </a:p>
        </p:txBody>
      </p:sp>
      <p:sp>
        <p:nvSpPr>
          <p:cNvPr id="3" name="Content Placeholder 2"/>
          <p:cNvSpPr>
            <a:spLocks noGrp="1"/>
          </p:cNvSpPr>
          <p:nvPr>
            <p:ph idx="1"/>
          </p:nvPr>
        </p:nvSpPr>
        <p:spPr>
          <a:xfrm>
            <a:off x="457200" y="609600"/>
            <a:ext cx="8229600" cy="6248400"/>
          </a:xfrm>
        </p:spPr>
        <p:txBody>
          <a:bodyPr>
            <a:normAutofit fontScale="55000" lnSpcReduction="20000"/>
          </a:bodyPr>
          <a:lstStyle/>
          <a:p>
            <a:r>
              <a:rPr lang="en-US" sz="4500" b="1" u="sng" dirty="0" smtClean="0">
                <a:latin typeface="Times New Roman" pitchFamily="18" charset="0"/>
                <a:cs typeface="Times New Roman" pitchFamily="18" charset="0"/>
              </a:rPr>
              <a:t>MEANING OF RESEARCH </a:t>
            </a:r>
          </a:p>
          <a:p>
            <a:pPr algn="just">
              <a:lnSpc>
                <a:spcPct val="120000"/>
              </a:lnSpc>
              <a:buNone/>
            </a:pPr>
            <a:r>
              <a:rPr lang="en-US" sz="3400" dirty="0" smtClean="0">
                <a:latin typeface="Times New Roman" pitchFamily="18" charset="0"/>
                <a:cs typeface="Times New Roman" pitchFamily="18" charset="0"/>
              </a:rPr>
              <a:t>    </a:t>
            </a:r>
            <a:r>
              <a:rPr lang="en-US" sz="4000" dirty="0" smtClean="0">
                <a:latin typeface="Times New Roman" pitchFamily="18" charset="0"/>
                <a:cs typeface="Times New Roman" pitchFamily="18" charset="0"/>
              </a:rPr>
              <a:t>Research </a:t>
            </a:r>
            <a:r>
              <a:rPr lang="en-US" sz="4000" dirty="0">
                <a:latin typeface="Times New Roman" pitchFamily="18" charset="0"/>
                <a:cs typeface="Times New Roman" pitchFamily="18" charset="0"/>
              </a:rPr>
              <a:t>refers to </a:t>
            </a:r>
            <a:r>
              <a:rPr lang="en-US" sz="4000" dirty="0" smtClean="0">
                <a:latin typeface="Times New Roman" pitchFamily="18" charset="0"/>
                <a:cs typeface="Times New Roman" pitchFamily="18" charset="0"/>
              </a:rPr>
              <a:t>–</a:t>
            </a:r>
          </a:p>
          <a:p>
            <a:pPr algn="just">
              <a:lnSpc>
                <a:spcPct val="120000"/>
              </a:lnSpc>
              <a:buFont typeface="Wingdings" pitchFamily="2" charset="2"/>
              <a:buChar char="Ø"/>
            </a:pPr>
            <a:r>
              <a:rPr lang="en-US" sz="4000" dirty="0">
                <a:latin typeface="Times New Roman" pitchFamily="18" charset="0"/>
                <a:cs typeface="Times New Roman" pitchFamily="18" charset="0"/>
              </a:rPr>
              <a:t> </a:t>
            </a:r>
            <a:r>
              <a:rPr lang="en-US" sz="4000" dirty="0" smtClean="0">
                <a:latin typeface="Times New Roman" pitchFamily="18" charset="0"/>
                <a:cs typeface="Times New Roman" pitchFamily="18" charset="0"/>
              </a:rPr>
              <a:t>A careful</a:t>
            </a:r>
            <a:r>
              <a:rPr lang="en-US" sz="4000" dirty="0">
                <a:latin typeface="Times New Roman" pitchFamily="18" charset="0"/>
                <a:cs typeface="Times New Roman" pitchFamily="18" charset="0"/>
              </a:rPr>
              <a:t>, well-defined (or redefined), objective, and systematic method of search for knowledge, or formulation of a theory </a:t>
            </a:r>
            <a:r>
              <a:rPr lang="en-US" sz="4000" dirty="0" smtClean="0">
                <a:latin typeface="Times New Roman" pitchFamily="18" charset="0"/>
                <a:cs typeface="Times New Roman" pitchFamily="18" charset="0"/>
              </a:rPr>
              <a:t>which </a:t>
            </a:r>
            <a:r>
              <a:rPr lang="en-US" sz="4000" dirty="0">
                <a:latin typeface="Times New Roman" pitchFamily="18" charset="0"/>
                <a:cs typeface="Times New Roman" pitchFamily="18" charset="0"/>
              </a:rPr>
              <a:t>is unknown and useful on a particular aspect so as to make an original contribution to expand the existing </a:t>
            </a:r>
            <a:r>
              <a:rPr lang="en-US" sz="4000" dirty="0" smtClean="0">
                <a:latin typeface="Times New Roman" pitchFamily="18" charset="0"/>
                <a:cs typeface="Times New Roman" pitchFamily="18" charset="0"/>
              </a:rPr>
              <a:t>knowledge.</a:t>
            </a:r>
          </a:p>
          <a:p>
            <a:pPr algn="just">
              <a:lnSpc>
                <a:spcPct val="120000"/>
              </a:lnSpc>
              <a:buNone/>
            </a:pPr>
            <a:endParaRPr lang="en-US" sz="4000" dirty="0" smtClean="0">
              <a:latin typeface="Times New Roman" pitchFamily="18" charset="0"/>
              <a:cs typeface="Times New Roman" pitchFamily="18" charset="0"/>
            </a:endParaRPr>
          </a:p>
          <a:p>
            <a:pPr algn="just">
              <a:lnSpc>
                <a:spcPct val="120000"/>
              </a:lnSpc>
              <a:buFont typeface="Wingdings" pitchFamily="2" charset="2"/>
              <a:buChar char="Ø"/>
            </a:pPr>
            <a:r>
              <a:rPr lang="en-US" sz="4000" dirty="0" smtClean="0">
                <a:latin typeface="Times New Roman" pitchFamily="18" charset="0"/>
                <a:cs typeface="Times New Roman" pitchFamily="18" charset="0"/>
              </a:rPr>
              <a:t>Research involves-</a:t>
            </a:r>
          </a:p>
          <a:p>
            <a:pPr algn="just">
              <a:lnSpc>
                <a:spcPct val="120000"/>
              </a:lnSpc>
              <a:buNone/>
            </a:pPr>
            <a:r>
              <a:rPr lang="en-US" sz="4000" dirty="0" smtClean="0">
                <a:latin typeface="Times New Roman" pitchFamily="18" charset="0"/>
                <a:cs typeface="Times New Roman" pitchFamily="18" charset="0"/>
              </a:rPr>
              <a:t>     Formulation </a:t>
            </a:r>
            <a:r>
              <a:rPr lang="en-US" sz="4000" dirty="0">
                <a:latin typeface="Times New Roman" pitchFamily="18" charset="0"/>
                <a:cs typeface="Times New Roman" pitchFamily="18" charset="0"/>
              </a:rPr>
              <a:t>of </a:t>
            </a:r>
            <a:r>
              <a:rPr lang="en-US" sz="4000" dirty="0" smtClean="0">
                <a:latin typeface="Times New Roman" pitchFamily="18" charset="0"/>
                <a:cs typeface="Times New Roman" pitchFamily="18" charset="0"/>
              </a:rPr>
              <a:t>hypothesis</a:t>
            </a:r>
          </a:p>
          <a:p>
            <a:pPr algn="just">
              <a:lnSpc>
                <a:spcPct val="120000"/>
              </a:lnSpc>
              <a:buNone/>
            </a:pPr>
            <a:r>
              <a:rPr lang="en-US" sz="4000" dirty="0" smtClean="0">
                <a:latin typeface="Times New Roman" pitchFamily="18" charset="0"/>
                <a:cs typeface="Times New Roman" pitchFamily="18" charset="0"/>
              </a:rPr>
              <a:t>     Data analysis</a:t>
            </a:r>
          </a:p>
          <a:p>
            <a:pPr algn="just">
              <a:lnSpc>
                <a:spcPct val="120000"/>
              </a:lnSpc>
              <a:buNone/>
            </a:pPr>
            <a:r>
              <a:rPr lang="en-US" sz="4000" dirty="0" smtClean="0">
                <a:latin typeface="Times New Roman" pitchFamily="18" charset="0"/>
                <a:cs typeface="Times New Roman" pitchFamily="18" charset="0"/>
              </a:rPr>
              <a:t>     Deduction</a:t>
            </a:r>
          </a:p>
          <a:p>
            <a:pPr algn="just">
              <a:lnSpc>
                <a:spcPct val="120000"/>
              </a:lnSpc>
              <a:buNone/>
            </a:pPr>
            <a:r>
              <a:rPr lang="en-US" sz="4000" dirty="0" smtClean="0">
                <a:latin typeface="Times New Roman" pitchFamily="18" charset="0"/>
                <a:cs typeface="Times New Roman" pitchFamily="18" charset="0"/>
              </a:rPr>
              <a:t>     Ascertaining </a:t>
            </a:r>
            <a:r>
              <a:rPr lang="en-US" sz="4000" dirty="0">
                <a:latin typeface="Times New Roman" pitchFamily="18" charset="0"/>
                <a:cs typeface="Times New Roman" pitchFamily="18" charset="0"/>
              </a:rPr>
              <a:t>whether the conclusions fit the hypothesis. </a:t>
            </a:r>
            <a:endParaRPr lang="en-US" sz="4000" dirty="0" smtClean="0">
              <a:latin typeface="Times New Roman" pitchFamily="18" charset="0"/>
              <a:cs typeface="Times New Roman" pitchFamily="18" charset="0"/>
            </a:endParaRPr>
          </a:p>
          <a:p>
            <a:pPr algn="just">
              <a:lnSpc>
                <a:spcPct val="120000"/>
              </a:lnSpc>
              <a:buNone/>
            </a:pPr>
            <a:endParaRPr lang="en-US" sz="4000" dirty="0" smtClean="0">
              <a:latin typeface="Times New Roman" pitchFamily="18" charset="0"/>
              <a:cs typeface="Times New Roman" pitchFamily="18" charset="0"/>
            </a:endParaRPr>
          </a:p>
          <a:p>
            <a:pPr algn="just">
              <a:lnSpc>
                <a:spcPct val="120000"/>
              </a:lnSpc>
              <a:buFont typeface="Wingdings" pitchFamily="2" charset="2"/>
              <a:buChar char="Ø"/>
            </a:pPr>
            <a:r>
              <a:rPr lang="en-US" sz="4000" dirty="0" smtClean="0">
                <a:latin typeface="Times New Roman" pitchFamily="18" charset="0"/>
                <a:cs typeface="Times New Roman" pitchFamily="18" charset="0"/>
              </a:rPr>
              <a:t>Research </a:t>
            </a:r>
            <a:r>
              <a:rPr lang="en-US" sz="4000" dirty="0">
                <a:latin typeface="Times New Roman" pitchFamily="18" charset="0"/>
                <a:cs typeface="Times New Roman" pitchFamily="18" charset="0"/>
              </a:rPr>
              <a:t>is a process of creating, or formulating knowledge that does not yet exist.</a:t>
            </a:r>
          </a:p>
          <a:p>
            <a:pPr>
              <a:buNone/>
            </a:pPr>
            <a:endParaRPr lang="en-US" u="sng" dirty="0" smtClean="0">
              <a:latin typeface="Times New Roman" pitchFamily="18" charset="0"/>
              <a:cs typeface="Times New Roman" pitchFamily="18" charset="0"/>
            </a:endParaRP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23019"/>
            <a:ext cx="8229600" cy="46038"/>
          </a:xfrm>
        </p:spPr>
        <p:txBody>
          <a:bodyPr>
            <a:normAutofit fontScale="90000"/>
          </a:bodyPr>
          <a:lstStyle/>
          <a:p>
            <a:r>
              <a:rPr lang="en-US" sz="200" dirty="0" smtClean="0"/>
              <a:t>.</a:t>
            </a:r>
            <a:endParaRPr lang="en-US" sz="200" dirty="0"/>
          </a:p>
        </p:txBody>
      </p:sp>
      <p:sp>
        <p:nvSpPr>
          <p:cNvPr id="3" name="Content Placeholder 2"/>
          <p:cNvSpPr>
            <a:spLocks noGrp="1"/>
          </p:cNvSpPr>
          <p:nvPr>
            <p:ph idx="1"/>
          </p:nvPr>
        </p:nvSpPr>
        <p:spPr>
          <a:xfrm>
            <a:off x="228600" y="152410"/>
            <a:ext cx="8610600" cy="5973763"/>
          </a:xfrm>
        </p:spPr>
        <p:txBody>
          <a:bodyPr>
            <a:normAutofit fontScale="92500"/>
          </a:bodyPr>
          <a:lstStyle/>
          <a:p>
            <a:pPr marL="0" marR="0" algn="just">
              <a:lnSpc>
                <a:spcPct val="160000"/>
              </a:lnSpc>
              <a:spcBef>
                <a:spcPts val="0"/>
              </a:spcBef>
              <a:spcAft>
                <a:spcPts val="0"/>
              </a:spcAft>
            </a:pPr>
            <a:r>
              <a:rPr lang="en-US" sz="2800" dirty="0" smtClean="0">
                <a:solidFill>
                  <a:srgbClr val="131413"/>
                </a:solidFill>
                <a:latin typeface="Times New Roman"/>
                <a:ea typeface="Calibri"/>
                <a:cs typeface="Times New Roman"/>
              </a:rPr>
              <a:t>The research cycle starts with basically a practical problem:       </a:t>
            </a:r>
          </a:p>
          <a:p>
            <a:pPr marL="0" marR="0" algn="just">
              <a:lnSpc>
                <a:spcPct val="160000"/>
              </a:lnSpc>
              <a:spcBef>
                <a:spcPts val="0"/>
              </a:spcBef>
              <a:spcAft>
                <a:spcPts val="0"/>
              </a:spcAft>
              <a:buFont typeface="Wingdings" pitchFamily="2" charset="2"/>
              <a:buChar char="Ø"/>
            </a:pPr>
            <a:r>
              <a:rPr lang="en-US" sz="2800" dirty="0" smtClean="0">
                <a:solidFill>
                  <a:srgbClr val="131413"/>
                </a:solidFill>
                <a:latin typeface="Times New Roman"/>
                <a:ea typeface="Calibri"/>
                <a:cs typeface="Times New Roman"/>
              </a:rPr>
              <a:t>one must be clear what the problem being attempted to solve is and why it is important. </a:t>
            </a:r>
          </a:p>
          <a:p>
            <a:pPr marL="0" marR="0" algn="just">
              <a:lnSpc>
                <a:spcPct val="160000"/>
              </a:lnSpc>
              <a:spcBef>
                <a:spcPts val="0"/>
              </a:spcBef>
              <a:spcAft>
                <a:spcPts val="0"/>
              </a:spcAft>
              <a:buFont typeface="Wingdings" pitchFamily="2" charset="2"/>
              <a:buChar char="Ø"/>
            </a:pPr>
            <a:r>
              <a:rPr lang="en-US" sz="2800" dirty="0" smtClean="0">
                <a:solidFill>
                  <a:srgbClr val="131413"/>
                </a:solidFill>
                <a:latin typeface="Times New Roman"/>
                <a:ea typeface="Calibri"/>
                <a:cs typeface="Times New Roman"/>
              </a:rPr>
              <a:t>this problem motivates a research question without which one can tend to get lost in a giant swamp of information. </a:t>
            </a:r>
          </a:p>
          <a:p>
            <a:pPr marL="0" marR="0" algn="just">
              <a:lnSpc>
                <a:spcPct val="160000"/>
              </a:lnSpc>
              <a:spcBef>
                <a:spcPts val="0"/>
              </a:spcBef>
              <a:spcAft>
                <a:spcPts val="0"/>
              </a:spcAft>
              <a:buFont typeface="Wingdings" pitchFamily="2" charset="2"/>
              <a:buChar char="Ø"/>
            </a:pPr>
            <a:r>
              <a:rPr lang="en-US" sz="2800" dirty="0" smtClean="0">
                <a:solidFill>
                  <a:srgbClr val="131413"/>
                </a:solidFill>
                <a:latin typeface="Times New Roman"/>
                <a:ea typeface="Calibri"/>
                <a:cs typeface="Times New Roman"/>
              </a:rPr>
              <a:t>in turn defines a research project which is an activity or set of activities that ultimately leads to result helps to solve the practical problem that one started with in the first place as shown in Fig. 1.1.</a:t>
            </a:r>
            <a:endParaRPr lang="en-US" sz="2800" dirty="0" smtClean="0">
              <a:ea typeface="Calibri"/>
              <a:cs typeface="Times New Roman"/>
            </a:endParaRP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228600"/>
            <a:ext cx="8229600" cy="46038"/>
          </a:xfrm>
        </p:spPr>
        <p:txBody>
          <a:bodyPr>
            <a:normAutofit fontScale="90000"/>
          </a:bodyPr>
          <a:lstStyle/>
          <a:p>
            <a:r>
              <a:rPr lang="en-US" sz="200" dirty="0" smtClean="0"/>
              <a:t>.</a:t>
            </a:r>
            <a:endParaRPr lang="en-US" sz="200" dirty="0"/>
          </a:p>
        </p:txBody>
      </p:sp>
      <p:pic>
        <p:nvPicPr>
          <p:cNvPr id="4" name="Content Placeholder 3"/>
          <p:cNvPicPr>
            <a:picLocks noGrp="1"/>
          </p:cNvPicPr>
          <p:nvPr>
            <p:ph idx="1"/>
          </p:nvPr>
        </p:nvPicPr>
        <p:blipFill>
          <a:blip r:embed="rId2"/>
          <a:srcRect/>
          <a:stretch>
            <a:fillRect/>
          </a:stretch>
        </p:blipFill>
        <p:spPr bwMode="auto">
          <a:xfrm>
            <a:off x="1981200" y="685800"/>
            <a:ext cx="5105400" cy="4093462"/>
          </a:xfrm>
          <a:prstGeom prst="rect">
            <a:avLst/>
          </a:prstGeom>
          <a:noFill/>
          <a:ln w="9525">
            <a:noFill/>
            <a:miter lim="800000"/>
            <a:headEnd/>
            <a:tailEnd/>
          </a:ln>
        </p:spPr>
      </p:pic>
      <p:sp>
        <p:nvSpPr>
          <p:cNvPr id="1025" name="Rectangle 1"/>
          <p:cNvSpPr>
            <a:spLocks noChangeArrowheads="1"/>
          </p:cNvSpPr>
          <p:nvPr/>
        </p:nvSpPr>
        <p:spPr bwMode="auto">
          <a:xfrm>
            <a:off x="228600" y="4953000"/>
            <a:ext cx="9144000"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131413"/>
                </a:solidFill>
                <a:effectLst/>
                <a:latin typeface="Times New Roman" pitchFamily="18" charset="0"/>
                <a:ea typeface="Calibri" pitchFamily="34" charset="0"/>
                <a:cs typeface="Times New Roman" pitchFamily="18" charset="0"/>
              </a:rPr>
              <a:t>Fig. 1.1 </a:t>
            </a:r>
            <a:r>
              <a:rPr kumimoji="0" lang="en-US" sz="1600" b="0" i="0" u="none" strike="noStrike" cap="none" normalizeH="0" baseline="0" dirty="0" smtClean="0">
                <a:ln>
                  <a:noFill/>
                </a:ln>
                <a:solidFill>
                  <a:srgbClr val="131413"/>
                </a:solidFill>
                <a:effectLst/>
                <a:latin typeface="Times New Roman" pitchFamily="18" charset="0"/>
                <a:ea typeface="Calibri" pitchFamily="34" charset="0"/>
                <a:cs typeface="Times New Roman" pitchFamily="18" charset="0"/>
              </a:rPr>
              <a:t>The research flow diagram</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228600"/>
            <a:ext cx="8229600" cy="46038"/>
          </a:xfrm>
        </p:spPr>
        <p:txBody>
          <a:bodyPr>
            <a:normAutofit fontScale="90000"/>
          </a:bodyPr>
          <a:lstStyle/>
          <a:p>
            <a:r>
              <a:rPr lang="en-US" sz="1200" dirty="0" smtClean="0">
                <a:latin typeface="Times New Roman" pitchFamily="18" charset="0"/>
                <a:cs typeface="Times New Roman" pitchFamily="18" charset="0"/>
              </a:rPr>
              <a:t>.</a:t>
            </a:r>
            <a:endParaRPr lang="en-US" sz="12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304800"/>
            <a:ext cx="8229600" cy="6096000"/>
          </a:xfrm>
        </p:spPr>
        <p:txBody>
          <a:bodyPr>
            <a:normAutofit/>
          </a:bodyPr>
          <a:lstStyle/>
          <a:p>
            <a:pPr algn="just">
              <a:lnSpc>
                <a:spcPct val="110000"/>
              </a:lnSpc>
            </a:pPr>
            <a:r>
              <a:rPr lang="en-US" sz="2400" dirty="0" smtClean="0">
                <a:latin typeface="Times New Roman" pitchFamily="18" charset="0"/>
                <a:cs typeface="Times New Roman" pitchFamily="18" charset="0"/>
              </a:rPr>
              <a:t>Research is not just about reading a lot of books and finding a lot of, gathering a lot of existing information. It is instead contributing to that existing body of knowledge.</a:t>
            </a:r>
          </a:p>
          <a:p>
            <a:pPr algn="just">
              <a:lnSpc>
                <a:spcPct val="110000"/>
              </a:lnSpc>
            </a:pPr>
            <a:r>
              <a:rPr lang="en-US" sz="2400" dirty="0" smtClean="0">
                <a:latin typeface="Times New Roman" pitchFamily="18" charset="0"/>
                <a:cs typeface="Times New Roman" pitchFamily="18" charset="0"/>
              </a:rPr>
              <a:t> So, research is about how one poses a question which has relevance to the world that we are living in, and while looking for that answer one has to be as systematic as one can be.</a:t>
            </a:r>
          </a:p>
          <a:p>
            <a:pPr algn="just">
              <a:lnSpc>
                <a:spcPct val="110000"/>
              </a:lnSpc>
            </a:pPr>
            <a:r>
              <a:rPr lang="en-US" sz="2400" dirty="0" smtClean="0">
                <a:latin typeface="Times New Roman" pitchFamily="18" charset="0"/>
                <a:cs typeface="Times New Roman" pitchFamily="18" charset="0"/>
              </a:rPr>
              <a:t>The objective of a good research program is to try and gain insight into something. Or indeed, to try and solve a problem. </a:t>
            </a:r>
          </a:p>
          <a:p>
            <a:pPr algn="just">
              <a:lnSpc>
                <a:spcPct val="110000"/>
              </a:lnSpc>
            </a:pPr>
            <a:r>
              <a:rPr lang="en-US" sz="2400" dirty="0" smtClean="0">
                <a:latin typeface="Times New Roman" pitchFamily="18" charset="0"/>
                <a:cs typeface="Times New Roman" pitchFamily="18" charset="0"/>
              </a:rPr>
              <a:t>Good research questions develop throughout the project actually and one can even keep modifying them. </a:t>
            </a:r>
          </a:p>
          <a:p>
            <a:endParaRPr lang="en-US" sz="2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0"/>
            <a:ext cx="8229600" cy="122238"/>
          </a:xfrm>
        </p:spPr>
        <p:txBody>
          <a:bodyPr>
            <a:normAutofit/>
          </a:bodyPr>
          <a:lstStyle/>
          <a:p>
            <a:r>
              <a:rPr lang="en-US" sz="200" dirty="0" smtClean="0"/>
              <a:t>.</a:t>
            </a:r>
            <a:endParaRPr lang="en-US" sz="200" dirty="0"/>
          </a:p>
        </p:txBody>
      </p:sp>
      <p:sp>
        <p:nvSpPr>
          <p:cNvPr id="3" name="Content Placeholder 2"/>
          <p:cNvSpPr>
            <a:spLocks noGrp="1"/>
          </p:cNvSpPr>
          <p:nvPr>
            <p:ph idx="1"/>
          </p:nvPr>
        </p:nvSpPr>
        <p:spPr>
          <a:xfrm>
            <a:off x="228600" y="228600"/>
            <a:ext cx="8763000" cy="6477000"/>
          </a:xfrm>
        </p:spPr>
        <p:txBody>
          <a:bodyPr>
            <a:normAutofit fontScale="92500" lnSpcReduction="10000"/>
          </a:bodyPr>
          <a:lstStyle/>
          <a:p>
            <a:r>
              <a:rPr lang="en-US" sz="2800" dirty="0" smtClean="0">
                <a:latin typeface="Times New Roman" pitchFamily="18" charset="0"/>
                <a:cs typeface="Times New Roman" pitchFamily="18" charset="0"/>
              </a:rPr>
              <a:t>The ways of developing and accessing knowledge come in three:</a:t>
            </a:r>
          </a:p>
          <a:p>
            <a:endParaRPr lang="en-US" sz="2800" b="1" dirty="0" smtClean="0">
              <a:latin typeface="Times New Roman" pitchFamily="18" charset="0"/>
              <a:cs typeface="Times New Roman" pitchFamily="18" charset="0"/>
            </a:endParaRPr>
          </a:p>
          <a:p>
            <a:endParaRPr lang="en-US" sz="2800" b="1" dirty="0" smtClean="0">
              <a:latin typeface="Times New Roman" pitchFamily="18" charset="0"/>
              <a:cs typeface="Times New Roman" pitchFamily="18" charset="0"/>
            </a:endParaRPr>
          </a:p>
          <a:p>
            <a:endParaRPr lang="en-US" sz="2800" b="1" dirty="0" smtClean="0">
              <a:latin typeface="Times New Roman" pitchFamily="18" charset="0"/>
              <a:cs typeface="Times New Roman" pitchFamily="18" charset="0"/>
            </a:endParaRPr>
          </a:p>
          <a:p>
            <a:endParaRPr lang="en-US" sz="2800" b="1" dirty="0" smtClean="0">
              <a:latin typeface="Times New Roman" pitchFamily="18" charset="0"/>
              <a:cs typeface="Times New Roman" pitchFamily="18" charset="0"/>
            </a:endParaRPr>
          </a:p>
          <a:p>
            <a:endParaRPr lang="en-US" sz="2800" b="1" dirty="0" smtClean="0">
              <a:latin typeface="Times New Roman" pitchFamily="18" charset="0"/>
              <a:cs typeface="Times New Roman" pitchFamily="18" charset="0"/>
            </a:endParaRPr>
          </a:p>
          <a:p>
            <a:endParaRPr lang="en-US" sz="2800" b="1" dirty="0" smtClean="0">
              <a:latin typeface="Times New Roman" pitchFamily="18" charset="0"/>
              <a:cs typeface="Times New Roman" pitchFamily="18" charset="0"/>
            </a:endParaRPr>
          </a:p>
          <a:p>
            <a:endParaRPr lang="en-US" sz="2800" b="1" dirty="0" smtClean="0">
              <a:latin typeface="Times New Roman" pitchFamily="18" charset="0"/>
              <a:cs typeface="Times New Roman" pitchFamily="18" charset="0"/>
            </a:endParaRPr>
          </a:p>
          <a:p>
            <a:endParaRPr lang="en-US" sz="2800" b="1" dirty="0" smtClean="0">
              <a:latin typeface="Times New Roman" pitchFamily="18" charset="0"/>
              <a:cs typeface="Times New Roman" pitchFamily="18" charset="0"/>
            </a:endParaRPr>
          </a:p>
          <a:p>
            <a:endParaRPr lang="en-US" sz="2800" b="1" dirty="0" smtClean="0">
              <a:latin typeface="Times New Roman" pitchFamily="18" charset="0"/>
              <a:cs typeface="Times New Roman" pitchFamily="18" charset="0"/>
            </a:endParaRPr>
          </a:p>
          <a:p>
            <a:pPr>
              <a:buNone/>
            </a:pPr>
            <a:endParaRPr lang="en-US" sz="2800" b="1" dirty="0" smtClean="0">
              <a:latin typeface="Times New Roman" pitchFamily="18" charset="0"/>
              <a:cs typeface="Times New Roman" pitchFamily="18" charset="0"/>
            </a:endParaRPr>
          </a:p>
          <a:p>
            <a:pPr>
              <a:buNone/>
            </a:pPr>
            <a:endParaRPr lang="en-US" sz="2800" b="1" dirty="0" smtClean="0">
              <a:latin typeface="Times New Roman" pitchFamily="18" charset="0"/>
              <a:cs typeface="Times New Roman" pitchFamily="18" charset="0"/>
            </a:endParaRPr>
          </a:p>
          <a:p>
            <a:pPr algn="ctr">
              <a:buNone/>
            </a:pPr>
            <a:r>
              <a:rPr lang="en-US" sz="2800" b="1" dirty="0" smtClean="0">
                <a:latin typeface="Times New Roman" pitchFamily="18" charset="0"/>
                <a:cs typeface="Times New Roman" pitchFamily="18" charset="0"/>
              </a:rPr>
              <a:t>Fig. 1.2 </a:t>
            </a:r>
            <a:r>
              <a:rPr lang="en-US" sz="2800" dirty="0" smtClean="0">
                <a:latin typeface="Times New Roman" pitchFamily="18" charset="0"/>
                <a:cs typeface="Times New Roman" pitchFamily="18" charset="0"/>
              </a:rPr>
              <a:t>The categories of knowledge in research</a:t>
            </a:r>
          </a:p>
          <a:p>
            <a:pPr>
              <a:buNone/>
            </a:pPr>
            <a:r>
              <a:rPr lang="en-US" sz="2800" dirty="0" smtClean="0">
                <a:latin typeface="Times New Roman" pitchFamily="18" charset="0"/>
                <a:cs typeface="Times New Roman" pitchFamily="18" charset="0"/>
              </a:rPr>
              <a:t> </a:t>
            </a:r>
          </a:p>
          <a:p>
            <a:endParaRPr lang="en-US" dirty="0"/>
          </a:p>
        </p:txBody>
      </p:sp>
      <p:pic>
        <p:nvPicPr>
          <p:cNvPr id="4" name="image8.jpeg"/>
          <p:cNvPicPr/>
          <p:nvPr/>
        </p:nvPicPr>
        <p:blipFill>
          <a:blip r:embed="rId2" cstate="print"/>
          <a:stretch>
            <a:fillRect/>
          </a:stretch>
        </p:blipFill>
        <p:spPr>
          <a:xfrm>
            <a:off x="1905000" y="1066800"/>
            <a:ext cx="4953000" cy="46482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0"/>
            <a:ext cx="8229600" cy="46038"/>
          </a:xfrm>
        </p:spPr>
        <p:txBody>
          <a:bodyPr>
            <a:normAutofit fontScale="90000"/>
          </a:bodyPr>
          <a:lstStyle/>
          <a:p>
            <a:r>
              <a:rPr lang="en-US" sz="200" dirty="0" smtClean="0"/>
              <a:t>.</a:t>
            </a:r>
            <a:endParaRPr lang="en-US" sz="200" dirty="0"/>
          </a:p>
        </p:txBody>
      </p:sp>
      <p:sp>
        <p:nvSpPr>
          <p:cNvPr id="3" name="Content Placeholder 2"/>
          <p:cNvSpPr>
            <a:spLocks noGrp="1"/>
          </p:cNvSpPr>
          <p:nvPr>
            <p:ph idx="1"/>
          </p:nvPr>
        </p:nvSpPr>
        <p:spPr>
          <a:xfrm>
            <a:off x="152400" y="304800"/>
            <a:ext cx="8839200" cy="6400800"/>
          </a:xfrm>
        </p:spPr>
        <p:txBody>
          <a:bodyPr>
            <a:normAutofit fontScale="62500" lnSpcReduction="20000"/>
          </a:bodyPr>
          <a:lstStyle/>
          <a:p>
            <a:pPr lvl="0" algn="just">
              <a:lnSpc>
                <a:spcPct val="120000"/>
              </a:lnSpc>
            </a:pPr>
            <a:r>
              <a:rPr lang="en-US" sz="3600" b="1" dirty="0" smtClean="0">
                <a:latin typeface="Times New Roman" pitchFamily="18" charset="0"/>
                <a:cs typeface="Times New Roman" pitchFamily="18" charset="0"/>
              </a:rPr>
              <a:t>Observation</a:t>
            </a:r>
            <a:r>
              <a:rPr lang="en-US" sz="3600" dirty="0" smtClean="0">
                <a:latin typeface="Times New Roman" pitchFamily="18" charset="0"/>
                <a:cs typeface="Times New Roman" pitchFamily="18" charset="0"/>
              </a:rPr>
              <a:t> is the most fundamental way of obtaining information from a source.</a:t>
            </a:r>
          </a:p>
          <a:p>
            <a:pPr algn="just">
              <a:lnSpc>
                <a:spcPct val="120000"/>
              </a:lnSpc>
              <a:buNone/>
            </a:pPr>
            <a:r>
              <a:rPr lang="en-US" sz="3600" dirty="0" smtClean="0">
                <a:latin typeface="Times New Roman" pitchFamily="18" charset="0"/>
                <a:cs typeface="Times New Roman" pitchFamily="18" charset="0"/>
              </a:rPr>
              <a:t>     (Observation takes different forms from something like measurements in a laboratory to a survey among a group of subjects to the time it takes for a firmware routine to run. The observational data often needs to be processed in some form and this leads to the second category of knowledge, the model.)</a:t>
            </a:r>
          </a:p>
          <a:p>
            <a:pPr lvl="0" algn="just">
              <a:lnSpc>
                <a:spcPct val="120000"/>
              </a:lnSpc>
              <a:buNone/>
            </a:pPr>
            <a:endParaRPr lang="en-US" sz="3600" dirty="0" smtClean="0">
              <a:latin typeface="Times New Roman" pitchFamily="18" charset="0"/>
              <a:cs typeface="Times New Roman" pitchFamily="18" charset="0"/>
            </a:endParaRPr>
          </a:p>
          <a:p>
            <a:pPr lvl="0" algn="just">
              <a:lnSpc>
                <a:spcPct val="120000"/>
              </a:lnSpc>
            </a:pPr>
            <a:r>
              <a:rPr lang="en-US" sz="3600" b="1" dirty="0" smtClean="0">
                <a:latin typeface="Times New Roman" pitchFamily="18" charset="0"/>
                <a:cs typeface="Times New Roman" pitchFamily="18" charset="0"/>
              </a:rPr>
              <a:t>Models</a:t>
            </a:r>
            <a:r>
              <a:rPr lang="en-US" sz="3600" dirty="0" smtClean="0">
                <a:latin typeface="Times New Roman" pitchFamily="18" charset="0"/>
                <a:cs typeface="Times New Roman" pitchFamily="18" charset="0"/>
              </a:rPr>
              <a:t> are approximated, often simplified ways of describing sometimes very complex interactions in the form of a statistical relationship, a figure, or a set of mathematical equations. (Map ,graphs, pictures ,equations, etc)</a:t>
            </a:r>
          </a:p>
          <a:p>
            <a:pPr lvl="0" algn="just">
              <a:lnSpc>
                <a:spcPct val="120000"/>
              </a:lnSpc>
              <a:buNone/>
            </a:pPr>
            <a:endParaRPr lang="en-US" sz="3600" dirty="0" smtClean="0">
              <a:latin typeface="Times New Roman" pitchFamily="18" charset="0"/>
              <a:cs typeface="Times New Roman" pitchFamily="18" charset="0"/>
            </a:endParaRPr>
          </a:p>
          <a:p>
            <a:pPr lvl="0" algn="just">
              <a:lnSpc>
                <a:spcPct val="120000"/>
              </a:lnSpc>
            </a:pPr>
            <a:r>
              <a:rPr lang="en-US" sz="3600" dirty="0" smtClean="0">
                <a:latin typeface="Times New Roman" pitchFamily="18" charset="0"/>
                <a:cs typeface="Times New Roman" pitchFamily="18" charset="0"/>
              </a:rPr>
              <a:t>The final category is a way of </a:t>
            </a:r>
            <a:r>
              <a:rPr lang="en-US" sz="3600" b="1" dirty="0" smtClean="0">
                <a:latin typeface="Times New Roman" pitchFamily="18" charset="0"/>
                <a:cs typeface="Times New Roman" pitchFamily="18" charset="0"/>
              </a:rPr>
              <a:t>arranging</a:t>
            </a:r>
            <a:r>
              <a:rPr lang="en-US" sz="3600" dirty="0" smtClean="0">
                <a:latin typeface="Times New Roman" pitchFamily="18" charset="0"/>
                <a:cs typeface="Times New Roman" pitchFamily="18" charset="0"/>
              </a:rPr>
              <a:t> or doing things through processes, algorithms, procedures, arrangements, or reference designs, to get a certain desired result.</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0"/>
            <a:ext cx="8229600" cy="122238"/>
          </a:xfrm>
        </p:spPr>
        <p:txBody>
          <a:bodyPr>
            <a:normAutofit/>
          </a:bodyPr>
          <a:lstStyle/>
          <a:p>
            <a:r>
              <a:rPr lang="en-US" sz="200" dirty="0" smtClean="0"/>
              <a:t>.</a:t>
            </a:r>
            <a:endParaRPr lang="en-US" sz="200" dirty="0"/>
          </a:p>
        </p:txBody>
      </p:sp>
      <p:sp>
        <p:nvSpPr>
          <p:cNvPr id="3" name="Content Placeholder 2"/>
          <p:cNvSpPr>
            <a:spLocks noGrp="1"/>
          </p:cNvSpPr>
          <p:nvPr>
            <p:ph idx="1"/>
          </p:nvPr>
        </p:nvSpPr>
        <p:spPr>
          <a:xfrm>
            <a:off x="152400" y="152400"/>
            <a:ext cx="8839200" cy="6477000"/>
          </a:xfrm>
        </p:spPr>
        <p:txBody>
          <a:bodyPr>
            <a:normAutofit fontScale="77500" lnSpcReduction="20000"/>
          </a:bodyPr>
          <a:lstStyle/>
          <a:p>
            <a:r>
              <a:rPr lang="en-US" b="1" u="sng" dirty="0" smtClean="0">
                <a:latin typeface="Times New Roman" pitchFamily="18" charset="0"/>
                <a:cs typeface="Times New Roman" pitchFamily="18" charset="0"/>
              </a:rPr>
              <a:t>OBJECTIVES OF ENGINEERING RESEARCH</a:t>
            </a:r>
            <a:endParaRPr lang="en-US" u="sng" dirty="0" smtClean="0">
              <a:latin typeface="Times New Roman" pitchFamily="18" charset="0"/>
              <a:cs typeface="Times New Roman" pitchFamily="18" charset="0"/>
            </a:endParaRPr>
          </a:p>
          <a:p>
            <a:pPr algn="just">
              <a:lnSpc>
                <a:spcPct val="120000"/>
              </a:lnSpc>
              <a:buFont typeface="Wingdings" pitchFamily="2" charset="2"/>
              <a:buChar char="Ø"/>
            </a:pPr>
            <a:r>
              <a:rPr lang="en-US" sz="3500" dirty="0" smtClean="0">
                <a:latin typeface="Times New Roman" pitchFamily="18" charset="0"/>
                <a:cs typeface="Times New Roman" pitchFamily="18" charset="0"/>
              </a:rPr>
              <a:t>The objective of engineering research is to solve new and important problems, and since the conclusion at the end of one’s research outcome has to be new.</a:t>
            </a:r>
          </a:p>
          <a:p>
            <a:pPr algn="just">
              <a:lnSpc>
                <a:spcPct val="120000"/>
              </a:lnSpc>
              <a:buFont typeface="Wingdings" pitchFamily="2" charset="2"/>
              <a:buChar char="Ø"/>
            </a:pPr>
            <a:r>
              <a:rPr lang="en-US" sz="3500" dirty="0" smtClean="0">
                <a:latin typeface="Times New Roman" pitchFamily="18" charset="0"/>
                <a:cs typeface="Times New Roman" pitchFamily="18" charset="0"/>
              </a:rPr>
              <a:t>The main aim of the research is to apply scientific approaches to seek answers to open questions, and although each research study is particularly suited for a certain approach.</a:t>
            </a:r>
          </a:p>
          <a:p>
            <a:pPr algn="just">
              <a:lnSpc>
                <a:spcPct val="120000"/>
              </a:lnSpc>
              <a:buFont typeface="Wingdings" pitchFamily="2" charset="2"/>
              <a:buChar char="Ø"/>
            </a:pPr>
            <a:r>
              <a:rPr lang="en-US" sz="3500" dirty="0" smtClean="0">
                <a:latin typeface="Times New Roman" pitchFamily="18" charset="0"/>
                <a:cs typeface="Times New Roman" pitchFamily="18" charset="0"/>
              </a:rPr>
              <a:t> The following are different types of research studies: exploratory or </a:t>
            </a:r>
            <a:r>
              <a:rPr lang="en-US" sz="3500" dirty="0" err="1" smtClean="0">
                <a:latin typeface="Times New Roman" pitchFamily="18" charset="0"/>
                <a:cs typeface="Times New Roman" pitchFamily="18" charset="0"/>
              </a:rPr>
              <a:t>formulative</a:t>
            </a:r>
            <a:r>
              <a:rPr lang="en-US" sz="3500" dirty="0" smtClean="0">
                <a:latin typeface="Times New Roman" pitchFamily="18" charset="0"/>
                <a:cs typeface="Times New Roman" pitchFamily="18" charset="0"/>
              </a:rPr>
              <a:t>, descriptive, diagnostic, and hypothesis-testing. </a:t>
            </a:r>
          </a:p>
          <a:p>
            <a:pPr algn="just">
              <a:lnSpc>
                <a:spcPct val="120000"/>
              </a:lnSpc>
              <a:buFont typeface="Wingdings" pitchFamily="2" charset="2"/>
              <a:buChar char="Ø"/>
            </a:pPr>
            <a:r>
              <a:rPr lang="en-US" sz="3500" dirty="0" smtClean="0">
                <a:latin typeface="Times New Roman" pitchFamily="18" charset="0"/>
                <a:cs typeface="Times New Roman" pitchFamily="18" charset="0"/>
              </a:rPr>
              <a:t>The objectives of engineering research is to develop new theoretical or applied knowledge and not necessarily limited to obtaining abilities to obtain the desired result.</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0"/>
            <a:ext cx="8229600" cy="46038"/>
          </a:xfrm>
        </p:spPr>
        <p:txBody>
          <a:bodyPr>
            <a:normAutofit fontScale="90000"/>
          </a:bodyPr>
          <a:lstStyle/>
          <a:p>
            <a:r>
              <a:rPr lang="en-IN" dirty="0" smtClean="0"/>
              <a:t>.</a:t>
            </a:r>
            <a:endParaRPr lang="en-US" dirty="0"/>
          </a:p>
        </p:txBody>
      </p:sp>
      <p:sp>
        <p:nvSpPr>
          <p:cNvPr id="3" name="Content Placeholder 2"/>
          <p:cNvSpPr>
            <a:spLocks noGrp="1"/>
          </p:cNvSpPr>
          <p:nvPr>
            <p:ph idx="1"/>
          </p:nvPr>
        </p:nvSpPr>
        <p:spPr>
          <a:xfrm>
            <a:off x="152400" y="228600"/>
            <a:ext cx="8763000" cy="6477000"/>
          </a:xfrm>
        </p:spPr>
        <p:txBody>
          <a:bodyPr>
            <a:normAutofit fontScale="70000" lnSpcReduction="20000"/>
          </a:bodyPr>
          <a:lstStyle/>
          <a:p>
            <a:pPr algn="just">
              <a:lnSpc>
                <a:spcPct val="150000"/>
              </a:lnSpc>
              <a:spcAft>
                <a:spcPts val="1000"/>
              </a:spcAft>
            </a:pPr>
            <a:r>
              <a:rPr lang="en-US" sz="3600" b="1" u="sng" dirty="0" smtClean="0">
                <a:solidFill>
                  <a:srgbClr val="131413"/>
                </a:solidFill>
                <a:latin typeface="Times New Roman" pitchFamily="18" charset="0"/>
                <a:ea typeface="Calibri"/>
                <a:cs typeface="Times New Roman" pitchFamily="18" charset="0"/>
              </a:rPr>
              <a:t>MOTIVATION IN ENGINEERING RESEARCH</a:t>
            </a:r>
            <a:endParaRPr lang="en-US" sz="3600" u="sng" dirty="0" smtClean="0">
              <a:latin typeface="Times New Roman" pitchFamily="18" charset="0"/>
              <a:ea typeface="Calibri"/>
              <a:cs typeface="Times New Roman" pitchFamily="18" charset="0"/>
            </a:endParaRPr>
          </a:p>
          <a:p>
            <a:pPr algn="just">
              <a:lnSpc>
                <a:spcPct val="150000"/>
              </a:lnSpc>
              <a:spcAft>
                <a:spcPts val="1000"/>
              </a:spcAft>
              <a:buNone/>
            </a:pPr>
            <a:r>
              <a:rPr lang="en-US" sz="3100" dirty="0" smtClean="0">
                <a:latin typeface="Times New Roman"/>
                <a:ea typeface="Calibri"/>
                <a:cs typeface="Times New Roman"/>
              </a:rPr>
              <a:t>The intention of doing research may be one or more of the following:</a:t>
            </a:r>
            <a:endParaRPr lang="en-US" sz="3100" dirty="0" smtClean="0">
              <a:ea typeface="Calibri"/>
              <a:cs typeface="Times New Roman"/>
            </a:endParaRPr>
          </a:p>
          <a:p>
            <a:pPr algn="just">
              <a:lnSpc>
                <a:spcPct val="150000"/>
              </a:lnSpc>
              <a:spcAft>
                <a:spcPts val="1000"/>
              </a:spcAft>
              <a:buNone/>
            </a:pPr>
            <a:r>
              <a:rPr lang="en-US" sz="3100" dirty="0" smtClean="0">
                <a:latin typeface="Times New Roman"/>
                <a:ea typeface="Calibri"/>
                <a:cs typeface="Times New Roman"/>
              </a:rPr>
              <a:t>(</a:t>
            </a:r>
            <a:r>
              <a:rPr lang="en-US" sz="3100" dirty="0" err="1" smtClean="0">
                <a:latin typeface="Times New Roman"/>
                <a:ea typeface="Calibri"/>
                <a:cs typeface="Times New Roman"/>
              </a:rPr>
              <a:t>i</a:t>
            </a:r>
            <a:r>
              <a:rPr lang="en-US" sz="3100" dirty="0" smtClean="0">
                <a:latin typeface="Times New Roman"/>
                <a:ea typeface="Calibri"/>
                <a:cs typeface="Times New Roman"/>
              </a:rPr>
              <a:t>) Studies have shown that </a:t>
            </a:r>
            <a:r>
              <a:rPr lang="en-US" sz="3100" b="1" dirty="0" smtClean="0">
                <a:latin typeface="Times New Roman"/>
                <a:ea typeface="Calibri"/>
                <a:cs typeface="Times New Roman"/>
              </a:rPr>
              <a:t>intrinsic motivations </a:t>
            </a:r>
            <a:r>
              <a:rPr lang="en-US" sz="3100" dirty="0" smtClean="0">
                <a:latin typeface="Times New Roman"/>
                <a:ea typeface="Calibri"/>
                <a:cs typeface="Times New Roman"/>
              </a:rPr>
              <a:t>like interest, challenge, learning, meaning, purpose, are linked to strong creative performance;</a:t>
            </a:r>
            <a:endParaRPr lang="en-US" sz="3100" dirty="0" smtClean="0">
              <a:ea typeface="Calibri"/>
              <a:cs typeface="Times New Roman"/>
            </a:endParaRPr>
          </a:p>
          <a:p>
            <a:pPr algn="just">
              <a:lnSpc>
                <a:spcPct val="150000"/>
              </a:lnSpc>
              <a:spcAft>
                <a:spcPts val="1000"/>
              </a:spcAft>
              <a:buNone/>
            </a:pPr>
            <a:r>
              <a:rPr lang="en-US" sz="3100" dirty="0" smtClean="0">
                <a:latin typeface="Times New Roman"/>
                <a:ea typeface="Calibri"/>
                <a:cs typeface="Times New Roman"/>
              </a:rPr>
              <a:t>(ii) </a:t>
            </a:r>
            <a:r>
              <a:rPr lang="en-US" sz="3100" b="1" dirty="0" smtClean="0">
                <a:latin typeface="Times New Roman"/>
                <a:ea typeface="Calibri"/>
                <a:cs typeface="Times New Roman"/>
              </a:rPr>
              <a:t>Extrinsic motivating </a:t>
            </a:r>
            <a:r>
              <a:rPr lang="en-US" sz="3100" dirty="0" smtClean="0">
                <a:latin typeface="Times New Roman"/>
                <a:ea typeface="Calibri"/>
                <a:cs typeface="Times New Roman"/>
              </a:rPr>
              <a:t>factors like rewards for good work include money, fame, awards, praise, and status are very strong motivators, but may block creativity. For example: Research outcome may enable obtaining a patent which is a good way to become rich and famous.</a:t>
            </a:r>
            <a:endParaRPr lang="en-US" sz="3100" dirty="0" smtClean="0">
              <a:ea typeface="Calibri"/>
              <a:cs typeface="Times New Roman"/>
            </a:endParaRPr>
          </a:p>
          <a:p>
            <a:pPr algn="just">
              <a:lnSpc>
                <a:spcPct val="150000"/>
              </a:lnSpc>
              <a:spcAft>
                <a:spcPts val="1000"/>
              </a:spcAft>
              <a:buNone/>
            </a:pPr>
            <a:r>
              <a:rPr lang="en-US" sz="3100" dirty="0" smtClean="0">
                <a:latin typeface="Times New Roman"/>
                <a:ea typeface="Calibri"/>
                <a:cs typeface="Times New Roman"/>
              </a:rPr>
              <a:t>(iii) </a:t>
            </a:r>
            <a:r>
              <a:rPr lang="en-US" sz="3100" b="1" dirty="0" smtClean="0">
                <a:latin typeface="Times New Roman"/>
                <a:ea typeface="Calibri"/>
                <a:cs typeface="Times New Roman"/>
              </a:rPr>
              <a:t>Influences</a:t>
            </a:r>
            <a:r>
              <a:rPr lang="en-US" sz="3100" dirty="0" smtClean="0">
                <a:latin typeface="Times New Roman"/>
                <a:ea typeface="Calibri"/>
                <a:cs typeface="Times New Roman"/>
              </a:rPr>
              <a:t> from others like competition, collaboration, commitment, and encouragement are also motivating factors in research. </a:t>
            </a:r>
            <a:endParaRPr lang="en-US" sz="3100" dirty="0" smtClean="0">
              <a:ea typeface="Calibri"/>
              <a:cs typeface="Times New Roman"/>
            </a:endParaRP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0"/>
            <a:ext cx="8229600" cy="46038"/>
          </a:xfrm>
        </p:spPr>
        <p:txBody>
          <a:bodyPr>
            <a:normAutofit fontScale="90000"/>
          </a:bodyPr>
          <a:lstStyle/>
          <a:p>
            <a:r>
              <a:rPr lang="en-IN" dirty="0" smtClean="0"/>
              <a:t>.</a:t>
            </a:r>
            <a:endParaRPr lang="en-US" dirty="0"/>
          </a:p>
        </p:txBody>
      </p:sp>
      <p:sp>
        <p:nvSpPr>
          <p:cNvPr id="3" name="Content Placeholder 2"/>
          <p:cNvSpPr>
            <a:spLocks noGrp="1"/>
          </p:cNvSpPr>
          <p:nvPr>
            <p:ph idx="1"/>
          </p:nvPr>
        </p:nvSpPr>
        <p:spPr>
          <a:xfrm>
            <a:off x="381000" y="304810"/>
            <a:ext cx="8153400" cy="5821363"/>
          </a:xfrm>
        </p:spPr>
        <p:txBody>
          <a:bodyPr>
            <a:normAutofit fontScale="92500" lnSpcReduction="10000"/>
          </a:bodyPr>
          <a:lstStyle/>
          <a:p>
            <a:pPr>
              <a:lnSpc>
                <a:spcPct val="150000"/>
              </a:lnSpc>
              <a:spcAft>
                <a:spcPts val="1000"/>
              </a:spcAft>
              <a:buNone/>
            </a:pPr>
            <a:r>
              <a:rPr lang="en-US" sz="2700" dirty="0" smtClean="0">
                <a:latin typeface="Times New Roman"/>
                <a:ea typeface="Calibri"/>
                <a:cs typeface="Times New Roman"/>
              </a:rPr>
              <a:t>For example: </a:t>
            </a:r>
          </a:p>
          <a:p>
            <a:pPr>
              <a:lnSpc>
                <a:spcPct val="150000"/>
              </a:lnSpc>
              <a:spcAft>
                <a:spcPts val="1000"/>
              </a:spcAft>
              <a:buNone/>
            </a:pPr>
            <a:r>
              <a:rPr lang="en-US" sz="2700" dirty="0" smtClean="0">
                <a:latin typeface="Times New Roman"/>
                <a:ea typeface="Calibri"/>
                <a:cs typeface="Times New Roman"/>
              </a:rPr>
              <a:t>My friends are all doing research and so should I, or, a person that I dislike is doing well and I want to do better.</a:t>
            </a:r>
          </a:p>
          <a:p>
            <a:pPr algn="just">
              <a:lnSpc>
                <a:spcPct val="150000"/>
              </a:lnSpc>
              <a:spcAft>
                <a:spcPts val="1000"/>
              </a:spcAft>
              <a:buNone/>
            </a:pPr>
            <a:r>
              <a:rPr lang="en-US" sz="2700" dirty="0" smtClean="0">
                <a:latin typeface="Times New Roman"/>
                <a:ea typeface="Calibri"/>
                <a:cs typeface="Times New Roman"/>
              </a:rPr>
              <a:t>(iv)</a:t>
            </a:r>
            <a:r>
              <a:rPr lang="en-US" dirty="0" smtClean="0">
                <a:latin typeface="Times New Roman"/>
                <a:ea typeface="Calibri"/>
                <a:cs typeface="Times New Roman"/>
              </a:rPr>
              <a:t> </a:t>
            </a:r>
            <a:r>
              <a:rPr lang="en-US" sz="2500" b="1" dirty="0" smtClean="0">
                <a:latin typeface="Times New Roman"/>
                <a:ea typeface="Calibri"/>
                <a:cs typeface="Times New Roman"/>
              </a:rPr>
              <a:t>Personal motivation </a:t>
            </a:r>
            <a:r>
              <a:rPr lang="en-US" sz="2500" dirty="0" smtClean="0">
                <a:latin typeface="Times New Roman"/>
                <a:ea typeface="Calibri"/>
                <a:cs typeface="Times New Roman"/>
              </a:rPr>
              <a:t>in solving unsolved problems, intellectual joy, service to community, and respectability are all driving factors.</a:t>
            </a:r>
            <a:endParaRPr lang="en-US" sz="2500" dirty="0" smtClean="0">
              <a:ea typeface="Calibri"/>
              <a:cs typeface="Times New Roman"/>
            </a:endParaRPr>
          </a:p>
          <a:p>
            <a:pPr algn="just">
              <a:lnSpc>
                <a:spcPct val="150000"/>
              </a:lnSpc>
              <a:spcAft>
                <a:spcPts val="1000"/>
              </a:spcAft>
              <a:buNone/>
            </a:pPr>
            <a:r>
              <a:rPr lang="en-US" sz="2500" dirty="0" smtClean="0">
                <a:latin typeface="Times New Roman"/>
                <a:ea typeface="Calibri"/>
                <a:cs typeface="Times New Roman"/>
              </a:rPr>
              <a:t>(v) Several other factors like </a:t>
            </a:r>
            <a:r>
              <a:rPr lang="en-US" sz="2500" b="1" dirty="0" smtClean="0">
                <a:latin typeface="Times New Roman"/>
                <a:ea typeface="Calibri"/>
                <a:cs typeface="Times New Roman"/>
              </a:rPr>
              <a:t>government directives</a:t>
            </a:r>
            <a:r>
              <a:rPr lang="en-US" sz="2500" dirty="0" smtClean="0">
                <a:latin typeface="Times New Roman"/>
                <a:ea typeface="Calibri"/>
                <a:cs typeface="Times New Roman"/>
              </a:rPr>
              <a:t>, </a:t>
            </a:r>
            <a:r>
              <a:rPr lang="en-US" sz="2500" b="1" dirty="0" smtClean="0">
                <a:latin typeface="Times New Roman"/>
                <a:ea typeface="Calibri"/>
                <a:cs typeface="Times New Roman"/>
              </a:rPr>
              <a:t>funding opportunities</a:t>
            </a:r>
            <a:r>
              <a:rPr lang="en-US" sz="2500" dirty="0" smtClean="0">
                <a:latin typeface="Times New Roman"/>
                <a:ea typeface="Calibri"/>
                <a:cs typeface="Times New Roman"/>
              </a:rPr>
              <a:t> in certain areas, and terms of employment, can motivate people to get involved in engineering research.</a:t>
            </a:r>
            <a:endParaRPr lang="en-US" sz="2500" dirty="0" smtClean="0">
              <a:ea typeface="Calibri"/>
              <a:cs typeface="Times New Roman"/>
            </a:endParaRPr>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0"/>
            <a:ext cx="8229600" cy="122238"/>
          </a:xfrm>
        </p:spPr>
        <p:txBody>
          <a:bodyPr>
            <a:normAutofit fontScale="90000"/>
          </a:bodyPr>
          <a:lstStyle/>
          <a:p>
            <a:r>
              <a:rPr lang="en-IN" dirty="0" smtClean="0"/>
              <a:t>.</a:t>
            </a:r>
            <a:endParaRPr lang="en-US" dirty="0"/>
          </a:p>
        </p:txBody>
      </p:sp>
      <p:sp>
        <p:nvSpPr>
          <p:cNvPr id="3" name="Content Placeholder 2"/>
          <p:cNvSpPr>
            <a:spLocks noGrp="1"/>
          </p:cNvSpPr>
          <p:nvPr>
            <p:ph idx="1"/>
          </p:nvPr>
        </p:nvSpPr>
        <p:spPr>
          <a:xfrm>
            <a:off x="0" y="152400"/>
            <a:ext cx="8991600" cy="6705600"/>
          </a:xfrm>
        </p:spPr>
        <p:txBody>
          <a:bodyPr>
            <a:normAutofit fontScale="62500" lnSpcReduction="20000"/>
          </a:bodyPr>
          <a:lstStyle/>
          <a:p>
            <a:r>
              <a:rPr lang="en-US" sz="4000" b="1" u="sng" dirty="0" smtClean="0">
                <a:latin typeface="Times New Roman" pitchFamily="18" charset="0"/>
                <a:cs typeface="Times New Roman" pitchFamily="18" charset="0"/>
              </a:rPr>
              <a:t>TYPES OF ENGINEERING RESEARCH</a:t>
            </a:r>
            <a:endParaRPr lang="en-US" sz="4000" u="sng" dirty="0" smtClean="0">
              <a:latin typeface="Times New Roman" pitchFamily="18" charset="0"/>
              <a:cs typeface="Times New Roman" pitchFamily="18" charset="0"/>
            </a:endParaRPr>
          </a:p>
          <a:p>
            <a:pPr algn="ctr">
              <a:buNone/>
            </a:pPr>
            <a:r>
              <a:rPr lang="en-US" sz="3400" dirty="0" smtClean="0">
                <a:latin typeface="Times New Roman" pitchFamily="18" charset="0"/>
                <a:cs typeface="Times New Roman" pitchFamily="18" charset="0"/>
              </a:rPr>
              <a:t>The different types of research are:</a:t>
            </a:r>
          </a:p>
          <a:p>
            <a:pPr>
              <a:buNone/>
            </a:pPr>
            <a:r>
              <a:rPr lang="en-US" sz="3400" b="1" dirty="0" smtClean="0">
                <a:latin typeface="Times New Roman" pitchFamily="18" charset="0"/>
                <a:cs typeface="Times New Roman" pitchFamily="18" charset="0"/>
              </a:rPr>
              <a:t>1. Descriptive Vs Analytical Research:</a:t>
            </a:r>
            <a:endParaRPr lang="en-US" sz="3400" dirty="0" smtClean="0">
              <a:latin typeface="Times New Roman" pitchFamily="18" charset="0"/>
              <a:cs typeface="Times New Roman" pitchFamily="18" charset="0"/>
            </a:endParaRPr>
          </a:p>
          <a:p>
            <a:pPr algn="just">
              <a:lnSpc>
                <a:spcPct val="120000"/>
              </a:lnSpc>
              <a:buFont typeface="Wingdings" pitchFamily="2" charset="2"/>
              <a:buChar char="Ø"/>
            </a:pPr>
            <a:r>
              <a:rPr lang="en-US" sz="3400" b="1" dirty="0" smtClean="0">
                <a:latin typeface="Times New Roman" pitchFamily="18" charset="0"/>
                <a:cs typeface="Times New Roman" pitchFamily="18" charset="0"/>
              </a:rPr>
              <a:t>Descriptive research</a:t>
            </a:r>
            <a:r>
              <a:rPr lang="en-US" sz="3400" dirty="0" smtClean="0">
                <a:latin typeface="Times New Roman" pitchFamily="18" charset="0"/>
                <a:cs typeface="Times New Roman" pitchFamily="18" charset="0"/>
              </a:rPr>
              <a:t> consists of surveys and fact-finding enquiries of different types. </a:t>
            </a:r>
          </a:p>
          <a:p>
            <a:pPr algn="just">
              <a:lnSpc>
                <a:spcPct val="120000"/>
              </a:lnSpc>
              <a:buFont typeface="Wingdings" pitchFamily="2" charset="2"/>
              <a:buChar char="Ø"/>
            </a:pPr>
            <a:r>
              <a:rPr lang="en-US" sz="3400" dirty="0" smtClean="0">
                <a:latin typeface="Times New Roman" pitchFamily="18" charset="0"/>
                <a:cs typeface="Times New Roman" pitchFamily="18" charset="0"/>
              </a:rPr>
              <a:t>The main objective of descriptive research is describing the state of affairs as it prevails at the time of study. </a:t>
            </a:r>
          </a:p>
          <a:p>
            <a:pPr algn="just">
              <a:lnSpc>
                <a:spcPct val="120000"/>
              </a:lnSpc>
              <a:buFont typeface="Wingdings" pitchFamily="2" charset="2"/>
              <a:buChar char="Ø"/>
            </a:pPr>
            <a:r>
              <a:rPr lang="en-US" sz="3400" dirty="0" smtClean="0">
                <a:latin typeface="Times New Roman" pitchFamily="18" charset="0"/>
                <a:cs typeface="Times New Roman" pitchFamily="18" charset="0"/>
              </a:rPr>
              <a:t>The term ‘ex post facto research‘ is quite often used for descriptive research studies .</a:t>
            </a:r>
          </a:p>
          <a:p>
            <a:pPr algn="just">
              <a:lnSpc>
                <a:spcPct val="120000"/>
              </a:lnSpc>
              <a:buFont typeface="Wingdings" pitchFamily="2" charset="2"/>
              <a:buChar char="Ø"/>
            </a:pPr>
            <a:r>
              <a:rPr lang="en-US" sz="3400" dirty="0" smtClean="0">
                <a:latin typeface="Times New Roman" pitchFamily="18" charset="0"/>
                <a:cs typeface="Times New Roman" pitchFamily="18" charset="0"/>
              </a:rPr>
              <a:t> The most distinguishing feature of this method is that the researcher has no control over the variables here. He/she has to only report what is happening or what has happened. </a:t>
            </a:r>
          </a:p>
          <a:p>
            <a:pPr algn="just">
              <a:lnSpc>
                <a:spcPct val="120000"/>
              </a:lnSpc>
              <a:buFont typeface="Wingdings" pitchFamily="2" charset="2"/>
              <a:buChar char="Ø"/>
            </a:pPr>
            <a:r>
              <a:rPr lang="en-US" sz="3400" dirty="0" smtClean="0">
                <a:latin typeface="Times New Roman" pitchFamily="18" charset="0"/>
                <a:cs typeface="Times New Roman" pitchFamily="18" charset="0"/>
              </a:rPr>
              <a:t>Majority of the ex post facto research projects are used for descriptive studies in which the researcher attempts to examine phenomena, such as the consumers‘ preferences, frequency of purchases, shopping, etc. and also comprise attempts by them to discover the causes of the selected problem. </a:t>
            </a:r>
          </a:p>
          <a:p>
            <a:pPr algn="just">
              <a:lnSpc>
                <a:spcPct val="120000"/>
              </a:lnSpc>
              <a:buFont typeface="Wingdings" pitchFamily="2" charset="2"/>
              <a:buChar char="Ø"/>
            </a:pPr>
            <a:r>
              <a:rPr lang="en-US" sz="3400" b="1" dirty="0" smtClean="0">
                <a:latin typeface="Times New Roman" pitchFamily="18" charset="0"/>
                <a:cs typeface="Times New Roman" pitchFamily="18" charset="0"/>
              </a:rPr>
              <a:t>Analytical research</a:t>
            </a:r>
            <a:r>
              <a:rPr lang="en-US" sz="3400" dirty="0" smtClean="0">
                <a:latin typeface="Times New Roman" pitchFamily="18" charset="0"/>
                <a:cs typeface="Times New Roman" pitchFamily="18" charset="0"/>
              </a:rPr>
              <a:t>, the researcher has to use the already available facts or information, and analyze them to make a critical evaluation of the subject.</a:t>
            </a:r>
          </a:p>
          <a:p>
            <a:endParaRPr lang="en-US" b="1" dirty="0" smtClean="0"/>
          </a:p>
          <a:p>
            <a:endParaRPr lang="en-US" b="1" dirty="0" smtClean="0"/>
          </a:p>
          <a:p>
            <a:endParaRPr lang="en-US" b="1" dirty="0" smtClean="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152400"/>
            <a:ext cx="8229600" cy="122238"/>
          </a:xfrm>
        </p:spPr>
        <p:txBody>
          <a:bodyPr>
            <a:normAutofit fontScale="90000"/>
          </a:bodyPr>
          <a:lstStyle/>
          <a:p>
            <a:r>
              <a:rPr lang="en-IN" sz="1100" dirty="0" smtClean="0"/>
              <a:t>.</a:t>
            </a:r>
            <a:endParaRPr lang="en-US" sz="1100" dirty="0"/>
          </a:p>
        </p:txBody>
      </p:sp>
      <p:sp>
        <p:nvSpPr>
          <p:cNvPr id="3" name="Content Placeholder 2"/>
          <p:cNvSpPr>
            <a:spLocks noGrp="1"/>
          </p:cNvSpPr>
          <p:nvPr>
            <p:ph idx="1"/>
          </p:nvPr>
        </p:nvSpPr>
        <p:spPr>
          <a:xfrm>
            <a:off x="228600" y="304800"/>
            <a:ext cx="8763000" cy="6400800"/>
          </a:xfrm>
        </p:spPr>
        <p:txBody>
          <a:bodyPr>
            <a:normAutofit/>
          </a:bodyPr>
          <a:lstStyle/>
          <a:p>
            <a:pPr>
              <a:buNone/>
            </a:pPr>
            <a:r>
              <a:rPr lang="en-US" sz="2600" b="1" dirty="0" smtClean="0">
                <a:latin typeface="Times New Roman" pitchFamily="18" charset="0"/>
                <a:cs typeface="Times New Roman" pitchFamily="18" charset="0"/>
              </a:rPr>
              <a:t>2. Applied Vs Fundamental Research:</a:t>
            </a:r>
          </a:p>
          <a:p>
            <a:pPr>
              <a:lnSpc>
                <a:spcPct val="120000"/>
              </a:lnSpc>
              <a:buFont typeface="Wingdings" pitchFamily="2" charset="2"/>
              <a:buChar char="Ø"/>
            </a:pPr>
            <a:r>
              <a:rPr lang="en-US" sz="2400" dirty="0" smtClean="0">
                <a:latin typeface="Times New Roman" pitchFamily="18" charset="0"/>
                <a:cs typeface="Times New Roman" pitchFamily="18" charset="0"/>
              </a:rPr>
              <a:t>Research can either be applied research or fundamental (basic or pure) research.</a:t>
            </a:r>
          </a:p>
          <a:p>
            <a:pPr>
              <a:lnSpc>
                <a:spcPct val="120000"/>
              </a:lnSpc>
              <a:buFont typeface="Wingdings" pitchFamily="2" charset="2"/>
              <a:buChar char="Ø"/>
            </a:pPr>
            <a:r>
              <a:rPr lang="en-US" sz="2400" b="1" dirty="0" smtClean="0">
                <a:latin typeface="Times New Roman" pitchFamily="18" charset="0"/>
                <a:cs typeface="Times New Roman" pitchFamily="18" charset="0"/>
              </a:rPr>
              <a:t>Applied research </a:t>
            </a:r>
            <a:r>
              <a:rPr lang="en-US" sz="2400" dirty="0" smtClean="0">
                <a:latin typeface="Times New Roman" pitchFamily="18" charset="0"/>
                <a:cs typeface="Times New Roman" pitchFamily="18" charset="0"/>
              </a:rPr>
              <a:t>seeks to solve an immediate problem facing the organization, whereas </a:t>
            </a:r>
            <a:r>
              <a:rPr lang="en-US" sz="2400" b="1" dirty="0" smtClean="0">
                <a:latin typeface="Times New Roman" pitchFamily="18" charset="0"/>
                <a:cs typeface="Times New Roman" pitchFamily="18" charset="0"/>
              </a:rPr>
              <a:t>fundamental research </a:t>
            </a:r>
            <a:r>
              <a:rPr lang="en-US" sz="2400" dirty="0" smtClean="0">
                <a:latin typeface="Times New Roman" pitchFamily="18" charset="0"/>
                <a:cs typeface="Times New Roman" pitchFamily="18" charset="0"/>
              </a:rPr>
              <a:t>is concerned with generalizations and formulation of a theory.</a:t>
            </a:r>
          </a:p>
          <a:p>
            <a:pPr>
              <a:lnSpc>
                <a:spcPct val="120000"/>
              </a:lnSpc>
              <a:buFont typeface="Wingdings" pitchFamily="2" charset="2"/>
              <a:buChar char="Ø"/>
            </a:pPr>
            <a:r>
              <a:rPr lang="en-US" sz="2400" dirty="0" smtClean="0">
                <a:latin typeface="Times New Roman" pitchFamily="18" charset="0"/>
                <a:cs typeface="Times New Roman" pitchFamily="18" charset="0"/>
              </a:rPr>
              <a:t>Research concerning natural phenomena or relating to pure mathematics are examples of </a:t>
            </a:r>
            <a:r>
              <a:rPr lang="en-US" sz="2400" b="1" dirty="0" smtClean="0">
                <a:latin typeface="Times New Roman" pitchFamily="18" charset="0"/>
                <a:cs typeface="Times New Roman" pitchFamily="18" charset="0"/>
              </a:rPr>
              <a:t>fundamental research</a:t>
            </a:r>
            <a:r>
              <a:rPr lang="en-US" sz="2400" dirty="0" smtClean="0">
                <a:latin typeface="Times New Roman" pitchFamily="18" charset="0"/>
                <a:cs typeface="Times New Roman" pitchFamily="18" charset="0"/>
              </a:rPr>
              <a:t>.</a:t>
            </a:r>
          </a:p>
          <a:p>
            <a:pPr>
              <a:lnSpc>
                <a:spcPct val="120000"/>
              </a:lnSpc>
              <a:buFont typeface="Wingdings" pitchFamily="2" charset="2"/>
              <a:buChar char="Ø"/>
            </a:pPr>
            <a:r>
              <a:rPr lang="en-US" sz="2400" dirty="0" smtClean="0">
                <a:latin typeface="Times New Roman" pitchFamily="18" charset="0"/>
                <a:cs typeface="Times New Roman" pitchFamily="18" charset="0"/>
              </a:rPr>
              <a:t> Research to identify social or economic trends, or those that find out whether certain communications will be read and understood are examples of </a:t>
            </a:r>
            <a:r>
              <a:rPr lang="en-US" sz="2400" b="1" dirty="0" smtClean="0">
                <a:latin typeface="Times New Roman" pitchFamily="18" charset="0"/>
                <a:cs typeface="Times New Roman" pitchFamily="18" charset="0"/>
              </a:rPr>
              <a:t>applied research</a:t>
            </a:r>
            <a:r>
              <a:rPr lang="en-US" sz="2400" dirty="0" smtClean="0">
                <a:latin typeface="Times New Roman" pitchFamily="18" charset="0"/>
                <a:cs typeface="Times New Roman" pitchFamily="18" charset="0"/>
              </a:rPr>
              <a:t>.</a:t>
            </a:r>
          </a:p>
          <a:p>
            <a:pPr>
              <a:lnSpc>
                <a:spcPct val="120000"/>
              </a:lnSpc>
              <a:buFont typeface="Wingdings" pitchFamily="2" charset="2"/>
              <a:buChar char="Ø"/>
            </a:pPr>
            <a:r>
              <a:rPr lang="en-US" sz="2400" dirty="0" smtClean="0">
                <a:latin typeface="Times New Roman" pitchFamily="18" charset="0"/>
                <a:cs typeface="Times New Roman" pitchFamily="18" charset="0"/>
              </a:rPr>
              <a:t> The primary objective of applied research is to determine a solution for compelling problems in actual practice.</a:t>
            </a:r>
          </a:p>
          <a:p>
            <a:endParaRPr lang="en-US" dirty="0" smtClean="0"/>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381000" y="0"/>
            <a:ext cx="8229600" cy="46038"/>
          </a:xfrm>
        </p:spPr>
        <p:txBody>
          <a:bodyPr>
            <a:normAutofit fontScale="90000"/>
          </a:bodyPr>
          <a:lstStyle/>
          <a:p>
            <a:r>
              <a:rPr lang="en-IN" sz="500" dirty="0" smtClean="0"/>
              <a:t>.</a:t>
            </a:r>
            <a:endParaRPr lang="en-US" sz="500" dirty="0"/>
          </a:p>
        </p:txBody>
      </p:sp>
      <p:sp>
        <p:nvSpPr>
          <p:cNvPr id="3" name="Content Placeholder 2"/>
          <p:cNvSpPr>
            <a:spLocks noGrp="1"/>
          </p:cNvSpPr>
          <p:nvPr>
            <p:ph idx="1"/>
          </p:nvPr>
        </p:nvSpPr>
        <p:spPr>
          <a:xfrm>
            <a:off x="0" y="0"/>
            <a:ext cx="9144000" cy="6858000"/>
          </a:xfrm>
        </p:spPr>
        <p:txBody>
          <a:bodyPr>
            <a:normAutofit/>
          </a:bodyPr>
          <a:lstStyle/>
          <a:p>
            <a:pPr>
              <a:buNone/>
            </a:pPr>
            <a:r>
              <a:rPr lang="en-US" b="1" dirty="0" smtClean="0"/>
              <a:t>3. </a:t>
            </a:r>
            <a:r>
              <a:rPr lang="en-US" sz="2600" b="1" dirty="0" smtClean="0">
                <a:latin typeface="Times New Roman" pitchFamily="18" charset="0"/>
                <a:cs typeface="Times New Roman" pitchFamily="18" charset="0"/>
              </a:rPr>
              <a:t>Quantitative Vs Qualitative Research:</a:t>
            </a:r>
          </a:p>
          <a:p>
            <a:pPr algn="just">
              <a:buFont typeface="Wingdings" pitchFamily="2" charset="2"/>
              <a:buChar char="Ø"/>
            </a:pPr>
            <a:r>
              <a:rPr lang="en-US" sz="2400" b="1" dirty="0" smtClean="0">
                <a:latin typeface="Times New Roman" pitchFamily="18" charset="0"/>
                <a:cs typeface="Times New Roman" pitchFamily="18" charset="0"/>
              </a:rPr>
              <a:t>Quantitative research </a:t>
            </a:r>
            <a:r>
              <a:rPr lang="en-US" sz="2400" dirty="0" smtClean="0">
                <a:latin typeface="Times New Roman" pitchFamily="18" charset="0"/>
                <a:cs typeface="Times New Roman" pitchFamily="18" charset="0"/>
              </a:rPr>
              <a:t>relates to aspects that can be quantified or can be expressed in terms of quantity.</a:t>
            </a:r>
          </a:p>
          <a:p>
            <a:pPr algn="just">
              <a:buFont typeface="Wingdings" pitchFamily="2" charset="2"/>
              <a:buChar char="Ø"/>
            </a:pPr>
            <a:r>
              <a:rPr lang="en-US" sz="2400" dirty="0" smtClean="0">
                <a:latin typeface="Times New Roman" pitchFamily="18" charset="0"/>
                <a:cs typeface="Times New Roman" pitchFamily="18" charset="0"/>
              </a:rPr>
              <a:t> It involves the measurement of quantity or amount.</a:t>
            </a:r>
          </a:p>
          <a:p>
            <a:pPr algn="just">
              <a:buFont typeface="Wingdings" pitchFamily="2" charset="2"/>
              <a:buChar char="Ø"/>
            </a:pPr>
            <a:r>
              <a:rPr lang="en-US" sz="2400" dirty="0" smtClean="0">
                <a:latin typeface="Times New Roman" pitchFamily="18" charset="0"/>
                <a:cs typeface="Times New Roman" pitchFamily="18" charset="0"/>
              </a:rPr>
              <a:t>Econometric methods adopted for includes correlation, regressions and time series analysis etc .</a:t>
            </a:r>
          </a:p>
          <a:p>
            <a:pPr algn="just">
              <a:buFont typeface="Wingdings" pitchFamily="2" charset="2"/>
              <a:buChar char="Ø"/>
            </a:pPr>
            <a:r>
              <a:rPr lang="en-US" sz="2400" b="1" dirty="0" smtClean="0">
                <a:latin typeface="Times New Roman" pitchFamily="18" charset="0"/>
                <a:cs typeface="Times New Roman" pitchFamily="18" charset="0"/>
              </a:rPr>
              <a:t>Qualitative research </a:t>
            </a:r>
            <a:r>
              <a:rPr lang="en-US" sz="2400" dirty="0" smtClean="0">
                <a:latin typeface="Times New Roman" pitchFamily="18" charset="0"/>
                <a:cs typeface="Times New Roman" pitchFamily="18" charset="0"/>
              </a:rPr>
              <a:t>is concerned with qualitative phenomena, or more specifically, the aspects related to or involving quality or kind. </a:t>
            </a:r>
          </a:p>
          <a:p>
            <a:pPr algn="just">
              <a:buFont typeface="Wingdings" pitchFamily="2" charset="2"/>
              <a:buChar char="Ø"/>
            </a:pPr>
            <a:r>
              <a:rPr lang="en-US" sz="2400" dirty="0" smtClean="0">
                <a:latin typeface="Times New Roman" pitchFamily="18" charset="0"/>
                <a:cs typeface="Times New Roman" pitchFamily="18" charset="0"/>
              </a:rPr>
              <a:t>For example, an important type of qualitative research is Motivation Research‘, which investigates into the reasons for certain human behavior. The main aim of this type of research is discovering the underlying motives and desires of in-depth interviews. </a:t>
            </a:r>
          </a:p>
          <a:p>
            <a:pPr algn="just">
              <a:buFont typeface="Wingdings" pitchFamily="2" charset="2"/>
              <a:buChar char="Ø"/>
            </a:pPr>
            <a:r>
              <a:rPr lang="en-US" sz="2400" dirty="0" smtClean="0">
                <a:latin typeface="Times New Roman" pitchFamily="18" charset="0"/>
                <a:cs typeface="Times New Roman" pitchFamily="18" charset="0"/>
              </a:rPr>
              <a:t>Qualitative research is particularly significant in the context of behavioral sciences, which aim at discovering the underlying motives of human behavior.</a:t>
            </a: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0"/>
            <a:ext cx="8229600" cy="122238"/>
          </a:xfrm>
        </p:spPr>
        <p:txBody>
          <a:bodyPr>
            <a:normAutofit fontScale="90000"/>
          </a:bodyPr>
          <a:lstStyle/>
          <a:p>
            <a:r>
              <a:rPr lang="en-IN" sz="500" dirty="0" smtClean="0">
                <a:latin typeface="Times New Roman" pitchFamily="18" charset="0"/>
                <a:cs typeface="Times New Roman" pitchFamily="18" charset="0"/>
              </a:rPr>
              <a:t>.</a:t>
            </a:r>
            <a:endParaRPr lang="en-US" sz="500" dirty="0">
              <a:latin typeface="Times New Roman" pitchFamily="18" charset="0"/>
              <a:cs typeface="Times New Roman" pitchFamily="18" charset="0"/>
            </a:endParaRPr>
          </a:p>
        </p:txBody>
      </p:sp>
      <p:sp>
        <p:nvSpPr>
          <p:cNvPr id="3" name="Content Placeholder 2"/>
          <p:cNvSpPr>
            <a:spLocks noGrp="1"/>
          </p:cNvSpPr>
          <p:nvPr>
            <p:ph idx="1"/>
          </p:nvPr>
        </p:nvSpPr>
        <p:spPr>
          <a:xfrm>
            <a:off x="228600" y="228600"/>
            <a:ext cx="8610600" cy="6629400"/>
          </a:xfrm>
        </p:spPr>
        <p:txBody>
          <a:bodyPr>
            <a:normAutofit fontScale="25000" lnSpcReduction="20000"/>
          </a:bodyPr>
          <a:lstStyle/>
          <a:p>
            <a:pPr lvl="1">
              <a:buFont typeface="Arial" pitchFamily="34" charset="0"/>
              <a:buChar char="•"/>
            </a:pPr>
            <a:r>
              <a:rPr lang="en-US" sz="9600" b="1" u="sng" dirty="0" smtClean="0">
                <a:latin typeface="Times New Roman" pitchFamily="18" charset="0"/>
                <a:cs typeface="Times New Roman" pitchFamily="18" charset="0"/>
              </a:rPr>
              <a:t>Finding and Solving a Worthwhile Problem</a:t>
            </a:r>
          </a:p>
          <a:p>
            <a:pPr algn="just">
              <a:lnSpc>
                <a:spcPct val="120000"/>
              </a:lnSpc>
              <a:buNone/>
            </a:pPr>
            <a:r>
              <a:rPr lang="en-US" sz="5100" b="1" dirty="0" smtClean="0">
                <a:latin typeface="Times New Roman" pitchFamily="18" charset="0"/>
                <a:cs typeface="Times New Roman" pitchFamily="18" charset="0"/>
              </a:rPr>
              <a:t> </a:t>
            </a:r>
            <a:endParaRPr lang="en-US" sz="6000" dirty="0" smtClean="0">
              <a:latin typeface="Times New Roman" pitchFamily="18" charset="0"/>
              <a:cs typeface="Times New Roman" pitchFamily="18" charset="0"/>
            </a:endParaRPr>
          </a:p>
          <a:p>
            <a:pPr algn="just">
              <a:lnSpc>
                <a:spcPct val="120000"/>
              </a:lnSpc>
              <a:buFont typeface="Wingdings" pitchFamily="2" charset="2"/>
              <a:buChar char="Ø"/>
            </a:pPr>
            <a:r>
              <a:rPr lang="en-US" sz="9600" dirty="0" smtClean="0">
                <a:latin typeface="Times New Roman" pitchFamily="18" charset="0"/>
                <a:cs typeface="Times New Roman" pitchFamily="18" charset="0"/>
              </a:rPr>
              <a:t>A researcher may start out with the research problems stated by the Supervisor or posed by others that are yet to be solved. </a:t>
            </a:r>
          </a:p>
          <a:p>
            <a:pPr algn="just">
              <a:lnSpc>
                <a:spcPct val="120000"/>
              </a:lnSpc>
              <a:buFont typeface="Wingdings" pitchFamily="2" charset="2"/>
              <a:buChar char="Ø"/>
            </a:pPr>
            <a:r>
              <a:rPr lang="en-US" sz="9600" dirty="0" smtClean="0">
                <a:latin typeface="Times New Roman" pitchFamily="18" charset="0"/>
                <a:cs typeface="Times New Roman" pitchFamily="18" charset="0"/>
              </a:rPr>
              <a:t>It may involve rethinking of a basic theory, or need to be formulated or put together from the information provided in a group of papers suggested by the Supervisor. </a:t>
            </a:r>
          </a:p>
          <a:p>
            <a:pPr algn="just">
              <a:lnSpc>
                <a:spcPct val="120000"/>
              </a:lnSpc>
              <a:buFont typeface="Wingdings" pitchFamily="2" charset="2"/>
              <a:buChar char="Ø"/>
            </a:pPr>
            <a:r>
              <a:rPr lang="en-US" sz="9600" dirty="0" smtClean="0">
                <a:latin typeface="Times New Roman" pitchFamily="18" charset="0"/>
                <a:cs typeface="Times New Roman" pitchFamily="18" charset="0"/>
              </a:rPr>
              <a:t>Research scholars are faced with the task of finding an appropriate problem on which to begin their research.</a:t>
            </a:r>
          </a:p>
          <a:p>
            <a:pPr algn="just">
              <a:lnSpc>
                <a:spcPct val="120000"/>
              </a:lnSpc>
              <a:buFont typeface="Wingdings" pitchFamily="2" charset="2"/>
              <a:buChar char="Ø"/>
            </a:pPr>
            <a:r>
              <a:rPr lang="en-US" sz="9600" dirty="0" smtClean="0">
                <a:latin typeface="Times New Roman" pitchFamily="18" charset="0"/>
                <a:cs typeface="Times New Roman" pitchFamily="18" charset="0"/>
              </a:rPr>
              <a:t> Skills needed to accomplish such a task at the outset, while taking care of possible implications .</a:t>
            </a:r>
          </a:p>
          <a:p>
            <a:pPr algn="just">
              <a:lnSpc>
                <a:spcPct val="120000"/>
              </a:lnSpc>
              <a:buFont typeface="Wingdings" pitchFamily="2" charset="2"/>
              <a:buChar char="Ø"/>
            </a:pPr>
            <a:r>
              <a:rPr lang="en-US" sz="9600" dirty="0" smtClean="0">
                <a:latin typeface="Times New Roman" pitchFamily="18" charset="0"/>
                <a:cs typeface="Times New Roman" pitchFamily="18" charset="0"/>
              </a:rPr>
              <a:t>A worthwhile research problem would have one or more attributes.</a:t>
            </a:r>
          </a:p>
          <a:p>
            <a:pPr algn="just">
              <a:lnSpc>
                <a:spcPct val="120000"/>
              </a:lnSpc>
              <a:buNone/>
            </a:pPr>
            <a:r>
              <a:rPr lang="en-US" sz="9600" dirty="0" smtClean="0">
                <a:latin typeface="Times New Roman" pitchFamily="18" charset="0"/>
                <a:cs typeface="Times New Roman" pitchFamily="18" charset="0"/>
              </a:rPr>
              <a:t>     - It could be non intuitive/counterintuitive even to someone who knows the area.</a:t>
            </a:r>
          </a:p>
          <a:p>
            <a:pPr algn="just">
              <a:lnSpc>
                <a:spcPct val="120000"/>
              </a:lnSpc>
              <a:buNone/>
            </a:pPr>
            <a:r>
              <a:rPr lang="en-US" sz="9600" dirty="0" smtClean="0">
                <a:latin typeface="Times New Roman" pitchFamily="18" charset="0"/>
                <a:cs typeface="Times New Roman" pitchFamily="18" charset="0"/>
              </a:rPr>
              <a:t>     -Something that the research community had been expecting for sometime.</a:t>
            </a:r>
          </a:p>
          <a:p>
            <a:endParaRPr lang="en-US" sz="9200" dirty="0" smtClean="0"/>
          </a:p>
          <a:p>
            <a:pPr>
              <a:buFont typeface="Wingdings" pitchFamily="2" charset="2"/>
              <a:buChar char="Ø"/>
            </a:pPr>
            <a:endParaRPr lang="en-US" sz="7400" dirty="0" smtClean="0">
              <a:latin typeface="Times New Roman" pitchFamily="18" charset="0"/>
              <a:cs typeface="Times New Roman" pitchFamily="18" charset="0"/>
            </a:endParaRPr>
          </a:p>
          <a:p>
            <a:pPr>
              <a:buFont typeface="Wingdings" pitchFamily="2" charset="2"/>
              <a:buChar char="Ø"/>
            </a:pPr>
            <a:endParaRPr lang="en-US" sz="5100" dirty="0" smtClean="0">
              <a:latin typeface="Times New Roman" pitchFamily="18" charset="0"/>
              <a:cs typeface="Times New Roman"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19"/>
            <a:ext cx="8229600" cy="45719"/>
          </a:xfrm>
        </p:spPr>
        <p:txBody>
          <a:bodyPr>
            <a:normAutofit fontScale="90000"/>
          </a:bodyPr>
          <a:lstStyle/>
          <a:p>
            <a:r>
              <a:rPr lang="en-IN" sz="200" dirty="0" smtClean="0"/>
              <a:t>,</a:t>
            </a:r>
            <a:endParaRPr lang="en-US" sz="200" dirty="0"/>
          </a:p>
        </p:txBody>
      </p:sp>
      <p:sp>
        <p:nvSpPr>
          <p:cNvPr id="3" name="Content Placeholder 2"/>
          <p:cNvSpPr>
            <a:spLocks noGrp="1"/>
          </p:cNvSpPr>
          <p:nvPr>
            <p:ph idx="1"/>
          </p:nvPr>
        </p:nvSpPr>
        <p:spPr>
          <a:xfrm>
            <a:off x="152400" y="152400"/>
            <a:ext cx="8991600" cy="6705600"/>
          </a:xfrm>
        </p:spPr>
        <p:txBody>
          <a:bodyPr/>
          <a:lstStyle/>
          <a:p>
            <a:pPr algn="just">
              <a:lnSpc>
                <a:spcPct val="150000"/>
              </a:lnSpc>
              <a:buNone/>
            </a:pPr>
            <a:r>
              <a:rPr lang="en-US" sz="2400" dirty="0" smtClean="0">
                <a:latin typeface="Times New Roman" pitchFamily="18" charset="0"/>
                <a:cs typeface="Times New Roman" pitchFamily="18" charset="0"/>
              </a:rPr>
              <a:t>    -A new result which would start off a new subject or an area, provides a new method or improves upon known methods of doing something which has practical applications.</a:t>
            </a:r>
          </a:p>
          <a:p>
            <a:pPr algn="just">
              <a:lnSpc>
                <a:spcPct val="150000"/>
              </a:lnSpc>
              <a:buFont typeface="Wingdings" pitchFamily="2" charset="2"/>
              <a:buChar char="Ø"/>
            </a:pPr>
            <a:r>
              <a:rPr lang="en-US" sz="2400" dirty="0" smtClean="0">
                <a:latin typeface="Times New Roman" pitchFamily="18" charset="0"/>
                <a:cs typeface="Times New Roman" pitchFamily="18" charset="0"/>
              </a:rPr>
              <a:t>The researcher has to be convinced that the problem is worthwhile before beginning to tackle it because best efforts come when the work is worth doing.</a:t>
            </a:r>
          </a:p>
          <a:p>
            <a:pPr algn="just">
              <a:lnSpc>
                <a:spcPct val="150000"/>
              </a:lnSpc>
              <a:buFont typeface="Wingdings" pitchFamily="2" charset="2"/>
              <a:buChar char="Ø"/>
            </a:pPr>
            <a:r>
              <a:rPr lang="en-US" sz="2400" dirty="0" smtClean="0">
                <a:latin typeface="Times New Roman" pitchFamily="18" charset="0"/>
                <a:cs typeface="Times New Roman" pitchFamily="18" charset="0"/>
              </a:rPr>
              <a:t>The problem and/or solution has a better chance of being accepted by the research community. Not all problems that one solves will be great, and sometimes major advancements are made through solutions to small problems dealt with effectively.</a:t>
            </a:r>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533400" y="0"/>
            <a:ext cx="8229600" cy="122238"/>
          </a:xfrm>
        </p:spPr>
        <p:txBody>
          <a:bodyPr>
            <a:normAutofit fontScale="90000"/>
          </a:bodyPr>
          <a:lstStyle/>
          <a:p>
            <a:r>
              <a:rPr lang="en-IN" sz="800" dirty="0" smtClean="0"/>
              <a:t>.</a:t>
            </a:r>
            <a:endParaRPr lang="en-US" sz="800" dirty="0"/>
          </a:p>
        </p:txBody>
      </p:sp>
      <p:sp>
        <p:nvSpPr>
          <p:cNvPr id="3" name="Content Placeholder 2"/>
          <p:cNvSpPr>
            <a:spLocks noGrp="1"/>
          </p:cNvSpPr>
          <p:nvPr>
            <p:ph idx="1"/>
          </p:nvPr>
        </p:nvSpPr>
        <p:spPr>
          <a:xfrm>
            <a:off x="0" y="152400"/>
            <a:ext cx="9144000" cy="6705600"/>
          </a:xfrm>
        </p:spPr>
        <p:txBody>
          <a:bodyPr>
            <a:normAutofit fontScale="92500" lnSpcReduction="20000"/>
          </a:bodyPr>
          <a:lstStyle/>
          <a:p>
            <a:pPr>
              <a:buFont typeface="Wingdings" pitchFamily="2" charset="2"/>
              <a:buChar char="Ø"/>
            </a:pPr>
            <a:r>
              <a:rPr lang="en-US" sz="2800" dirty="0" smtClean="0">
                <a:latin typeface="Times New Roman" pitchFamily="18" charset="0"/>
                <a:cs typeface="Times New Roman" pitchFamily="18" charset="0"/>
              </a:rPr>
              <a:t>The recommended steps to solve a research problem are:</a:t>
            </a:r>
          </a:p>
          <a:p>
            <a:pPr>
              <a:lnSpc>
                <a:spcPct val="150000"/>
              </a:lnSpc>
              <a:buNone/>
            </a:pPr>
            <a:r>
              <a:rPr lang="en-US" sz="2800" dirty="0" smtClean="0">
                <a:latin typeface="Times New Roman" pitchFamily="18" charset="0"/>
                <a:cs typeface="Times New Roman" pitchFamily="18" charset="0"/>
              </a:rPr>
              <a:t>1. </a:t>
            </a:r>
            <a:r>
              <a:rPr lang="en-US" sz="2600" b="1" dirty="0" smtClean="0">
                <a:latin typeface="Times New Roman" pitchFamily="18" charset="0"/>
                <a:cs typeface="Times New Roman" pitchFamily="18" charset="0"/>
              </a:rPr>
              <a:t>Understand </a:t>
            </a:r>
            <a:r>
              <a:rPr lang="en-US" sz="2600" dirty="0" smtClean="0">
                <a:latin typeface="Times New Roman" pitchFamily="18" charset="0"/>
                <a:cs typeface="Times New Roman" pitchFamily="18" charset="0"/>
              </a:rPr>
              <a:t>the problem, </a:t>
            </a:r>
            <a:r>
              <a:rPr lang="en-US" sz="2600" b="1" dirty="0" smtClean="0">
                <a:latin typeface="Times New Roman" pitchFamily="18" charset="0"/>
                <a:cs typeface="Times New Roman" pitchFamily="18" charset="0"/>
              </a:rPr>
              <a:t>restate</a:t>
            </a:r>
            <a:r>
              <a:rPr lang="en-US" sz="2600" dirty="0" smtClean="0">
                <a:latin typeface="Times New Roman" pitchFamily="18" charset="0"/>
                <a:cs typeface="Times New Roman" pitchFamily="18" charset="0"/>
              </a:rPr>
              <a:t> it as if its your own, </a:t>
            </a:r>
            <a:r>
              <a:rPr lang="en-US" sz="2600" b="1" dirty="0" smtClean="0">
                <a:latin typeface="Times New Roman" pitchFamily="18" charset="0"/>
                <a:cs typeface="Times New Roman" pitchFamily="18" charset="0"/>
              </a:rPr>
              <a:t>visualize</a:t>
            </a:r>
            <a:r>
              <a:rPr lang="en-US" sz="2600" dirty="0" smtClean="0">
                <a:latin typeface="Times New Roman" pitchFamily="18" charset="0"/>
                <a:cs typeface="Times New Roman" pitchFamily="18" charset="0"/>
              </a:rPr>
              <a:t> the problem by drawing figures, and determine if something more is needed.</a:t>
            </a:r>
          </a:p>
          <a:p>
            <a:pPr>
              <a:lnSpc>
                <a:spcPct val="150000"/>
              </a:lnSpc>
              <a:buNone/>
            </a:pPr>
            <a:r>
              <a:rPr lang="en-US" sz="2600" dirty="0" smtClean="0">
                <a:latin typeface="Times New Roman" pitchFamily="18" charset="0"/>
                <a:cs typeface="Times New Roman" pitchFamily="18" charset="0"/>
              </a:rPr>
              <a:t>2. One must start somewhere and systematically explore possible </a:t>
            </a:r>
            <a:r>
              <a:rPr lang="en-US" sz="2600" b="1" dirty="0" smtClean="0">
                <a:latin typeface="Times New Roman" pitchFamily="18" charset="0"/>
                <a:cs typeface="Times New Roman" pitchFamily="18" charset="0"/>
              </a:rPr>
              <a:t>strategies </a:t>
            </a:r>
            <a:r>
              <a:rPr lang="en-US" sz="2600" dirty="0" smtClean="0">
                <a:latin typeface="Times New Roman" pitchFamily="18" charset="0"/>
                <a:cs typeface="Times New Roman" pitchFamily="18" charset="0"/>
              </a:rPr>
              <a:t>to solve the problem or a simpler version of it while looking for </a:t>
            </a:r>
            <a:r>
              <a:rPr lang="en-US" sz="2600" b="1" dirty="0" smtClean="0">
                <a:latin typeface="Times New Roman" pitchFamily="18" charset="0"/>
                <a:cs typeface="Times New Roman" pitchFamily="18" charset="0"/>
              </a:rPr>
              <a:t>patterns</a:t>
            </a:r>
            <a:r>
              <a:rPr lang="en-US" sz="2600" dirty="0" smtClean="0">
                <a:latin typeface="Times New Roman" pitchFamily="18" charset="0"/>
                <a:cs typeface="Times New Roman" pitchFamily="18" charset="0"/>
              </a:rPr>
              <a:t>. </a:t>
            </a:r>
          </a:p>
          <a:p>
            <a:pPr>
              <a:lnSpc>
                <a:spcPct val="150000"/>
              </a:lnSpc>
              <a:buNone/>
            </a:pPr>
            <a:r>
              <a:rPr lang="en-US" sz="2600" dirty="0" smtClean="0">
                <a:latin typeface="Times New Roman" pitchFamily="18" charset="0"/>
                <a:cs typeface="Times New Roman" pitchFamily="18" charset="0"/>
              </a:rPr>
              <a:t>3. </a:t>
            </a:r>
            <a:r>
              <a:rPr lang="en-US" sz="2600" b="1" dirty="0" smtClean="0">
                <a:latin typeface="Times New Roman" pitchFamily="18" charset="0"/>
                <a:cs typeface="Times New Roman" pitchFamily="18" charset="0"/>
              </a:rPr>
              <a:t>Execute</a:t>
            </a:r>
            <a:r>
              <a:rPr lang="en-US" sz="2600" dirty="0" smtClean="0">
                <a:latin typeface="Times New Roman" pitchFamily="18" charset="0"/>
                <a:cs typeface="Times New Roman" pitchFamily="18" charset="0"/>
              </a:rPr>
              <a:t> the plan to see if it works, and if it does not then start over with </a:t>
            </a:r>
            <a:r>
              <a:rPr lang="en-US" sz="2600" b="1" dirty="0" smtClean="0">
                <a:latin typeface="Times New Roman" pitchFamily="18" charset="0"/>
                <a:cs typeface="Times New Roman" pitchFamily="18" charset="0"/>
              </a:rPr>
              <a:t>another approach</a:t>
            </a:r>
            <a:r>
              <a:rPr lang="en-US" sz="2600" dirty="0" smtClean="0">
                <a:latin typeface="Times New Roman" pitchFamily="18" charset="0"/>
                <a:cs typeface="Times New Roman" pitchFamily="18" charset="0"/>
              </a:rPr>
              <a:t>. Having delved into the problem and returned to it multiple times, one might have a flash of insight or a </a:t>
            </a:r>
            <a:r>
              <a:rPr lang="en-US" sz="2600" b="1" dirty="0" smtClean="0">
                <a:latin typeface="Times New Roman" pitchFamily="18" charset="0"/>
                <a:cs typeface="Times New Roman" pitchFamily="18" charset="0"/>
              </a:rPr>
              <a:t>new idea </a:t>
            </a:r>
            <a:r>
              <a:rPr lang="en-US" sz="2600" dirty="0" smtClean="0">
                <a:latin typeface="Times New Roman" pitchFamily="18" charset="0"/>
                <a:cs typeface="Times New Roman" pitchFamily="18" charset="0"/>
              </a:rPr>
              <a:t>to solve the problem.</a:t>
            </a:r>
          </a:p>
          <a:p>
            <a:pPr>
              <a:lnSpc>
                <a:spcPct val="150000"/>
              </a:lnSpc>
              <a:buNone/>
            </a:pPr>
            <a:r>
              <a:rPr lang="en-US" sz="2600" dirty="0" smtClean="0">
                <a:latin typeface="Times New Roman" pitchFamily="18" charset="0"/>
                <a:cs typeface="Times New Roman" pitchFamily="18" charset="0"/>
              </a:rPr>
              <a:t>4. L</a:t>
            </a:r>
            <a:r>
              <a:rPr lang="en-US" sz="2600" b="1" dirty="0" smtClean="0">
                <a:latin typeface="Times New Roman" pitchFamily="18" charset="0"/>
                <a:cs typeface="Times New Roman" pitchFamily="18" charset="0"/>
              </a:rPr>
              <a:t>ooking back </a:t>
            </a:r>
            <a:r>
              <a:rPr lang="en-US" sz="2600" dirty="0" smtClean="0">
                <a:latin typeface="Times New Roman" pitchFamily="18" charset="0"/>
                <a:cs typeface="Times New Roman" pitchFamily="18" charset="0"/>
              </a:rPr>
              <a:t>and reflecting helps in understanding and assimilating the </a:t>
            </a:r>
            <a:r>
              <a:rPr lang="en-US" sz="2600" b="1" dirty="0" smtClean="0">
                <a:latin typeface="Times New Roman" pitchFamily="18" charset="0"/>
                <a:cs typeface="Times New Roman" pitchFamily="18" charset="0"/>
              </a:rPr>
              <a:t>strategy</a:t>
            </a:r>
            <a:r>
              <a:rPr lang="en-US" sz="2600" dirty="0" smtClean="0">
                <a:latin typeface="Times New Roman" pitchFamily="18" charset="0"/>
                <a:cs typeface="Times New Roman" pitchFamily="18" charset="0"/>
              </a:rPr>
              <a:t>, and is a sort of investment into the future.</a:t>
            </a:r>
          </a:p>
          <a:p>
            <a:pPr>
              <a:buFont typeface="Wingdings" pitchFamily="2" charset="2"/>
              <a:buChar char="Ø"/>
            </a:pP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533400" y="0"/>
            <a:ext cx="8229600" cy="46038"/>
          </a:xfrm>
        </p:spPr>
        <p:txBody>
          <a:bodyPr>
            <a:normAutofit fontScale="90000"/>
          </a:bodyPr>
          <a:lstStyle/>
          <a:p>
            <a:r>
              <a:rPr lang="en-IN" sz="800" dirty="0" smtClean="0"/>
              <a:t>.</a:t>
            </a:r>
            <a:endParaRPr lang="en-US" sz="800" dirty="0"/>
          </a:p>
        </p:txBody>
      </p:sp>
      <p:sp>
        <p:nvSpPr>
          <p:cNvPr id="3" name="Content Placeholder 2"/>
          <p:cNvSpPr>
            <a:spLocks noGrp="1"/>
          </p:cNvSpPr>
          <p:nvPr>
            <p:ph idx="1"/>
          </p:nvPr>
        </p:nvSpPr>
        <p:spPr>
          <a:xfrm>
            <a:off x="0" y="0"/>
            <a:ext cx="9144000" cy="6858000"/>
          </a:xfrm>
        </p:spPr>
        <p:txBody>
          <a:bodyPr>
            <a:normAutofit fontScale="92500" lnSpcReduction="20000"/>
          </a:bodyPr>
          <a:lstStyle/>
          <a:p>
            <a:pPr algn="ctr">
              <a:buNone/>
            </a:pPr>
            <a:r>
              <a:rPr lang="en-US" b="1" u="sng" dirty="0" smtClean="0">
                <a:solidFill>
                  <a:schemeClr val="accent6">
                    <a:lumMod val="75000"/>
                  </a:schemeClr>
                </a:solidFill>
                <a:latin typeface="Times New Roman" pitchFamily="18" charset="0"/>
                <a:cs typeface="Times New Roman" pitchFamily="18" charset="0"/>
              </a:rPr>
              <a:t>PART-2</a:t>
            </a:r>
          </a:p>
          <a:p>
            <a:r>
              <a:rPr lang="en-US" b="1" u="sng" dirty="0" smtClean="0">
                <a:latin typeface="Times New Roman" pitchFamily="18" charset="0"/>
                <a:cs typeface="Times New Roman" pitchFamily="18" charset="0"/>
              </a:rPr>
              <a:t>Ethics in Engineering Research</a:t>
            </a:r>
          </a:p>
          <a:p>
            <a:pPr algn="just">
              <a:lnSpc>
                <a:spcPct val="150000"/>
              </a:lnSpc>
              <a:buFont typeface="Wingdings" pitchFamily="2" charset="2"/>
              <a:buChar char="Ø"/>
            </a:pPr>
            <a:r>
              <a:rPr lang="en-US" sz="2600" dirty="0" smtClean="0">
                <a:latin typeface="Times New Roman" pitchFamily="18" charset="0"/>
                <a:cs typeface="Times New Roman" pitchFamily="18" charset="0"/>
              </a:rPr>
              <a:t>Ethics generally refers to a set of rules distinguishing acceptable and unacceptable conduct, distinguishing right from wrong.</a:t>
            </a:r>
            <a:endParaRPr lang="en-US" sz="2600" baseline="30000" dirty="0" smtClean="0">
              <a:latin typeface="Times New Roman" pitchFamily="18" charset="0"/>
              <a:cs typeface="Times New Roman" pitchFamily="18" charset="0"/>
            </a:endParaRPr>
          </a:p>
          <a:p>
            <a:pPr algn="just">
              <a:lnSpc>
                <a:spcPct val="150000"/>
              </a:lnSpc>
              <a:buFont typeface="Wingdings" pitchFamily="2" charset="2"/>
              <a:buChar char="Ø"/>
            </a:pPr>
            <a:r>
              <a:rPr lang="en-US" sz="2600" dirty="0" smtClean="0">
                <a:latin typeface="Times New Roman" pitchFamily="18" charset="0"/>
                <a:cs typeface="Times New Roman" pitchFamily="18" charset="0"/>
              </a:rPr>
              <a:t>Although everyone recognizes some common ethical norms, but there is difference in interpretation and application. </a:t>
            </a:r>
          </a:p>
          <a:p>
            <a:pPr algn="just">
              <a:lnSpc>
                <a:spcPct val="150000"/>
              </a:lnSpc>
              <a:buFont typeface="Wingdings" pitchFamily="2" charset="2"/>
              <a:buChar char="Ø"/>
            </a:pPr>
            <a:r>
              <a:rPr lang="en-US" sz="2600" dirty="0" smtClean="0">
                <a:latin typeface="Times New Roman" pitchFamily="18" charset="0"/>
                <a:cs typeface="Times New Roman" pitchFamily="18" charset="0"/>
              </a:rPr>
              <a:t>Ethical principles can be used for evaluation, proposition or interpretation of laws .</a:t>
            </a:r>
          </a:p>
          <a:p>
            <a:pPr algn="just">
              <a:lnSpc>
                <a:spcPct val="150000"/>
              </a:lnSpc>
              <a:buFont typeface="Wingdings" pitchFamily="2" charset="2"/>
              <a:buChar char="Ø"/>
            </a:pPr>
            <a:r>
              <a:rPr lang="en-US" sz="2600" dirty="0" smtClean="0">
                <a:latin typeface="Times New Roman" pitchFamily="18" charset="0"/>
                <a:cs typeface="Times New Roman" pitchFamily="18" charset="0"/>
              </a:rPr>
              <a:t>Government bodies, and universities worldwide have adopted certain codes for research ethics. </a:t>
            </a:r>
          </a:p>
          <a:p>
            <a:pPr algn="just">
              <a:lnSpc>
                <a:spcPct val="150000"/>
              </a:lnSpc>
              <a:buFont typeface="Wingdings" pitchFamily="2" charset="2"/>
              <a:buChar char="Ø"/>
            </a:pPr>
            <a:r>
              <a:rPr lang="en-US" sz="2600" dirty="0" smtClean="0">
                <a:latin typeface="Times New Roman" pitchFamily="18" charset="0"/>
                <a:cs typeface="Times New Roman" pitchFamily="18" charset="0"/>
              </a:rPr>
              <a:t>Research ethics examines the appropriate application of research outcomes, while responsible conduct of research deals with the way the work is undertaken. </a:t>
            </a:r>
          </a:p>
          <a:p>
            <a:pPr algn="just">
              <a:lnSpc>
                <a:spcPct val="150000"/>
              </a:lnSpc>
            </a:pPr>
            <a:endParaRPr lang="en-US" sz="2600" dirty="0">
              <a:latin typeface="Times New Roman" pitchFamily="18" charset="0"/>
              <a:cs typeface="Times New Roman"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0"/>
            <a:ext cx="8229600" cy="46038"/>
          </a:xfrm>
        </p:spPr>
        <p:txBody>
          <a:bodyPr>
            <a:normAutofit fontScale="90000"/>
          </a:bodyPr>
          <a:lstStyle/>
          <a:p>
            <a:r>
              <a:rPr lang="en-IN"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0"/>
            <a:ext cx="9144000" cy="6858000"/>
          </a:xfrm>
        </p:spPr>
        <p:txBody>
          <a:bodyPr>
            <a:normAutofit/>
          </a:bodyPr>
          <a:lstStyle/>
          <a:p>
            <a:pPr lvl="1">
              <a:buFont typeface="Arial" pitchFamily="34" charset="0"/>
              <a:buChar char="•"/>
            </a:pPr>
            <a:r>
              <a:rPr lang="en-US" b="1" u="sng" dirty="0" smtClean="0">
                <a:latin typeface="Times New Roman" pitchFamily="18" charset="0"/>
                <a:cs typeface="Times New Roman" pitchFamily="18" charset="0"/>
              </a:rPr>
              <a:t>Ethics in Engineering Research Practice</a:t>
            </a:r>
            <a:endParaRPr lang="en-US" sz="1800" u="sng" dirty="0" smtClean="0"/>
          </a:p>
          <a:p>
            <a:pPr>
              <a:buFont typeface="Wingdings" pitchFamily="2" charset="2"/>
              <a:buChar char="Ø"/>
            </a:pPr>
            <a:r>
              <a:rPr lang="en-US" sz="2400" dirty="0" smtClean="0">
                <a:latin typeface="Times New Roman" pitchFamily="18" charset="0"/>
                <a:cs typeface="Times New Roman" pitchFamily="18" charset="0"/>
              </a:rPr>
              <a:t>Ethics in engineering research practice is essential to ensure the responsible and accountable development of new technologies, products, and solutions that benefit society while minimizing harm. </a:t>
            </a:r>
          </a:p>
          <a:p>
            <a:pPr>
              <a:buFont typeface="Wingdings" pitchFamily="2" charset="2"/>
              <a:buChar char="Ø"/>
            </a:pPr>
            <a:r>
              <a:rPr lang="en-US" sz="2400" dirty="0" smtClean="0">
                <a:latin typeface="Times New Roman" pitchFamily="18" charset="0"/>
                <a:cs typeface="Times New Roman" pitchFamily="18" charset="0"/>
              </a:rPr>
              <a:t>It encloses various aspects, including the treatment of research subjects, transparency, honesty, and the broader societal impact of research outcomes. </a:t>
            </a:r>
          </a:p>
          <a:p>
            <a:pPr>
              <a:buFont typeface="Wingdings" pitchFamily="2" charset="2"/>
              <a:buChar char="Ø"/>
            </a:pPr>
            <a:r>
              <a:rPr lang="en-US" sz="2400" dirty="0" smtClean="0">
                <a:latin typeface="Times New Roman" pitchFamily="18" charset="0"/>
                <a:cs typeface="Times New Roman" pitchFamily="18" charset="0"/>
              </a:rPr>
              <a:t>Engineering ethics involves identifying and addressing ethical issues that arise in engineering practice, such as safety, sustainability, and social responsibility.</a:t>
            </a:r>
          </a:p>
          <a:p>
            <a:pPr>
              <a:buFont typeface="Wingdings" pitchFamily="2" charset="2"/>
              <a:buChar char="Ø"/>
            </a:pPr>
            <a:r>
              <a:rPr lang="en-US" sz="2400" dirty="0" smtClean="0">
                <a:latin typeface="Times New Roman" pitchFamily="18" charset="0"/>
                <a:cs typeface="Times New Roman" pitchFamily="18" charset="0"/>
              </a:rPr>
              <a:t>Researchers make many choices that matter from an ethical perspective and influence the effects of technology in many different ways:</a:t>
            </a:r>
          </a:p>
          <a:p>
            <a:pPr>
              <a:buNone/>
            </a:pPr>
            <a:r>
              <a:rPr lang="en-US" sz="2400" dirty="0" smtClean="0">
                <a:latin typeface="Times New Roman" pitchFamily="18" charset="0"/>
                <a:cs typeface="Times New Roman" pitchFamily="18" charset="0"/>
              </a:rPr>
              <a:t>1. By setting the ethically right requirements at the very outset, engineering researchers can ultimately influence the effects of the developed technology.</a:t>
            </a:r>
          </a:p>
          <a:p>
            <a:pPr>
              <a:buFont typeface="Wingdings" pitchFamily="2" charset="2"/>
              <a:buChar char="Ø"/>
            </a:pPr>
            <a:endParaRPr lang="en-US" sz="2400" dirty="0" smtClean="0">
              <a:latin typeface="Times New Roman" pitchFamily="18" charset="0"/>
              <a:cs typeface="Times New Roman" pitchFamily="18" charset="0"/>
            </a:endParaRPr>
          </a:p>
          <a:p>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533400" y="152400"/>
            <a:ext cx="8229600" cy="46038"/>
          </a:xfrm>
        </p:spPr>
        <p:txBody>
          <a:bodyPr>
            <a:normAutofit fontScale="90000"/>
          </a:bodyPr>
          <a:lstStyle/>
          <a:p>
            <a:r>
              <a:rPr lang="en-IN" sz="800" dirty="0" smtClean="0"/>
              <a:t>.</a:t>
            </a:r>
            <a:endParaRPr lang="en-US" sz="800" dirty="0"/>
          </a:p>
        </p:txBody>
      </p:sp>
      <p:sp>
        <p:nvSpPr>
          <p:cNvPr id="3" name="Content Placeholder 2"/>
          <p:cNvSpPr>
            <a:spLocks noGrp="1"/>
          </p:cNvSpPr>
          <p:nvPr>
            <p:ph idx="1"/>
          </p:nvPr>
        </p:nvSpPr>
        <p:spPr>
          <a:xfrm>
            <a:off x="0" y="228600"/>
            <a:ext cx="9144000" cy="6629400"/>
          </a:xfrm>
        </p:spPr>
        <p:txBody>
          <a:bodyPr>
            <a:normAutofit fontScale="92500"/>
          </a:bodyPr>
          <a:lstStyle/>
          <a:p>
            <a:pPr>
              <a:buNone/>
            </a:pPr>
            <a:r>
              <a:rPr lang="en-US" dirty="0" smtClean="0">
                <a:latin typeface="Times New Roman" pitchFamily="18" charset="0"/>
                <a:cs typeface="Times New Roman" pitchFamily="18" charset="0"/>
              </a:rPr>
              <a:t>2. </a:t>
            </a:r>
            <a:r>
              <a:rPr lang="en-US" sz="2800" dirty="0" smtClean="0">
                <a:latin typeface="Times New Roman" pitchFamily="18" charset="0"/>
                <a:cs typeface="Times New Roman" pitchFamily="18" charset="0"/>
              </a:rPr>
              <a:t>Influence may also be applied by researchers through design (a process that translates the requirements into a blueprint to fulfill those requirements). During the design process, decision is to be made about the priority in importance of the requirements taking ethical aspects into consideration.</a:t>
            </a:r>
          </a:p>
          <a:p>
            <a:pPr>
              <a:buNone/>
            </a:pPr>
            <a:r>
              <a:rPr lang="en-US" sz="2800" dirty="0" smtClean="0">
                <a:latin typeface="Times New Roman" pitchFamily="18" charset="0"/>
                <a:cs typeface="Times New Roman" pitchFamily="18" charset="0"/>
              </a:rPr>
              <a:t>3. Thirdly, engineering researchers have to choose between different alternatives fulfilling similar functions.</a:t>
            </a:r>
          </a:p>
          <a:p>
            <a:pPr>
              <a:buFont typeface="Wingdings" pitchFamily="2" charset="2"/>
              <a:buChar char="Ø"/>
            </a:pPr>
            <a:r>
              <a:rPr lang="en-US" sz="2800" dirty="0" smtClean="0">
                <a:latin typeface="Times New Roman" pitchFamily="18" charset="0"/>
                <a:cs typeface="Times New Roman" pitchFamily="18" charset="0"/>
              </a:rPr>
              <a:t>It is a vital ethical responsibility of researchers to ensure that hazards/risks associated with the technologies that they developed, are minimized and alternative safer mechanisms are considered.</a:t>
            </a:r>
          </a:p>
          <a:p>
            <a:pPr>
              <a:buFont typeface="Wingdings" pitchFamily="2" charset="2"/>
              <a:buChar char="Ø"/>
            </a:pPr>
            <a:r>
              <a:rPr lang="en-US" sz="2800" dirty="0" smtClean="0">
                <a:latin typeface="Times New Roman" pitchFamily="18" charset="0"/>
                <a:cs typeface="Times New Roman" pitchFamily="18" charset="0"/>
              </a:rPr>
              <a:t> If possible, the designs should be made inherently safe such that they avoid dangers, or come with safety factors, and multiple independent safety barriers, or if possible a supervisory mechanism to take control if the primary process fails.</a:t>
            </a:r>
          </a:p>
          <a:p>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533400" y="0"/>
            <a:ext cx="8229600" cy="46038"/>
          </a:xfrm>
        </p:spPr>
        <p:txBody>
          <a:bodyPr>
            <a:normAutofit fontScale="90000"/>
          </a:bodyPr>
          <a:lstStyle/>
          <a:p>
            <a:r>
              <a:rPr lang="en-IN" sz="500" dirty="0" smtClean="0"/>
              <a:t>.</a:t>
            </a:r>
            <a:endParaRPr lang="en-US" sz="500" dirty="0"/>
          </a:p>
        </p:txBody>
      </p:sp>
      <p:sp>
        <p:nvSpPr>
          <p:cNvPr id="3" name="Content Placeholder 2"/>
          <p:cNvSpPr>
            <a:spLocks noGrp="1"/>
          </p:cNvSpPr>
          <p:nvPr>
            <p:ph idx="1"/>
          </p:nvPr>
        </p:nvSpPr>
        <p:spPr>
          <a:xfrm>
            <a:off x="0" y="228600"/>
            <a:ext cx="9144000" cy="6629400"/>
          </a:xfrm>
        </p:spPr>
        <p:txBody>
          <a:bodyPr>
            <a:normAutofit lnSpcReduction="10000"/>
          </a:bodyPr>
          <a:lstStyle/>
          <a:p>
            <a:r>
              <a:rPr lang="en-US" sz="2800" b="1" u="sng" dirty="0" smtClean="0">
                <a:latin typeface="Times New Roman" pitchFamily="18" charset="0"/>
                <a:cs typeface="Times New Roman" pitchFamily="18" charset="0"/>
              </a:rPr>
              <a:t>TYPES OF RESEARCH MISCONDUCT </a:t>
            </a:r>
          </a:p>
          <a:p>
            <a:pPr>
              <a:buFont typeface="Wingdings" pitchFamily="2" charset="2"/>
              <a:buChar char="Ø"/>
            </a:pPr>
            <a:r>
              <a:rPr lang="en-US" sz="2600" dirty="0" smtClean="0">
                <a:latin typeface="Times New Roman" pitchFamily="18" charset="0"/>
                <a:cs typeface="Times New Roman" pitchFamily="18" charset="0"/>
              </a:rPr>
              <a:t>Engineering research should be conducted to improve the state-of-the-art of technologies. </a:t>
            </a:r>
          </a:p>
          <a:p>
            <a:pPr>
              <a:buFont typeface="Wingdings" pitchFamily="2" charset="2"/>
              <a:buChar char="Ø"/>
            </a:pPr>
            <a:r>
              <a:rPr lang="en-US" sz="2600" dirty="0" smtClean="0">
                <a:latin typeface="Times New Roman" pitchFamily="18" charset="0"/>
                <a:cs typeface="Times New Roman" pitchFamily="18" charset="0"/>
              </a:rPr>
              <a:t>Research integrity should be dealt fairly with others, honesty about the methods and results, replicating the results wherever possible so as to avoid errors, protecting the welfare of research subjects, ensuring laboratory safety, and so forth.</a:t>
            </a:r>
          </a:p>
          <a:p>
            <a:pPr>
              <a:buFont typeface="Wingdings" pitchFamily="2" charset="2"/>
              <a:buChar char="Ø"/>
            </a:pPr>
            <a:r>
              <a:rPr lang="en-US" sz="2600" dirty="0" smtClean="0">
                <a:latin typeface="Times New Roman" pitchFamily="18" charset="0"/>
                <a:cs typeface="Times New Roman" pitchFamily="18" charset="0"/>
              </a:rPr>
              <a:t> In order to prevent mistakes, peer reviews should take place before the research output is published.</a:t>
            </a:r>
          </a:p>
          <a:p>
            <a:pPr>
              <a:buFont typeface="Wingdings" pitchFamily="2" charset="2"/>
              <a:buChar char="Ø"/>
            </a:pPr>
            <a:r>
              <a:rPr lang="en-US" sz="2600" dirty="0" smtClean="0">
                <a:latin typeface="Times New Roman" pitchFamily="18" charset="0"/>
                <a:cs typeface="Times New Roman" pitchFamily="18" charset="0"/>
              </a:rPr>
              <a:t>There may be different types of research misconduct  which can be summarized as follows:</a:t>
            </a:r>
          </a:p>
          <a:p>
            <a:pPr>
              <a:buNone/>
            </a:pPr>
            <a:r>
              <a:rPr lang="en-US" sz="2600" dirty="0" smtClean="0">
                <a:latin typeface="Times New Roman" pitchFamily="18" charset="0"/>
                <a:cs typeface="Times New Roman" pitchFamily="18" charset="0"/>
              </a:rPr>
              <a:t> 1. </a:t>
            </a:r>
            <a:r>
              <a:rPr lang="en-US" sz="2600" b="1" dirty="0" smtClean="0">
                <a:latin typeface="Times New Roman" pitchFamily="18" charset="0"/>
                <a:cs typeface="Times New Roman" pitchFamily="18" charset="0"/>
              </a:rPr>
              <a:t>Fabrication</a:t>
            </a:r>
            <a:r>
              <a:rPr lang="en-US" sz="2600" dirty="0" smtClean="0">
                <a:latin typeface="Times New Roman" pitchFamily="18" charset="0"/>
                <a:cs typeface="Times New Roman" pitchFamily="18" charset="0"/>
              </a:rPr>
              <a:t> (Illegitimate creation of data): Fabrication is the act of conjuring data or experiments with a belief of knowledge about what the conclusion of the analysis or experiments would be, but cannot wait for the results possibly due to timeline pressures from supervisor or customers.</a:t>
            </a:r>
          </a:p>
          <a:p>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362"/>
          </a:xfrm>
        </p:spPr>
        <p:txBody>
          <a:bodyPr>
            <a:normAutofit fontScale="90000"/>
          </a:bodyPr>
          <a:lstStyle/>
          <a:p>
            <a:r>
              <a:rPr lang="en-IN" sz="800" dirty="0" smtClean="0"/>
              <a:t>.</a:t>
            </a:r>
            <a:endParaRPr lang="en-US" sz="800" dirty="0"/>
          </a:p>
        </p:txBody>
      </p:sp>
      <p:sp>
        <p:nvSpPr>
          <p:cNvPr id="3" name="Content Placeholder 2"/>
          <p:cNvSpPr>
            <a:spLocks noGrp="1"/>
          </p:cNvSpPr>
          <p:nvPr>
            <p:ph idx="1"/>
          </p:nvPr>
        </p:nvSpPr>
        <p:spPr>
          <a:xfrm>
            <a:off x="0" y="152400"/>
            <a:ext cx="9144000" cy="6705600"/>
          </a:xfrm>
        </p:spPr>
        <p:txBody>
          <a:bodyPr>
            <a:normAutofit fontScale="85000" lnSpcReduction="20000"/>
          </a:bodyPr>
          <a:lstStyle/>
          <a:p>
            <a:pPr lvl="0">
              <a:buNone/>
            </a:pPr>
            <a:r>
              <a:rPr lang="en-US" sz="3400" b="1" dirty="0" smtClean="0">
                <a:latin typeface="Times New Roman" pitchFamily="18" charset="0"/>
                <a:cs typeface="Times New Roman" pitchFamily="18" charset="0"/>
              </a:rPr>
              <a:t>2. </a:t>
            </a:r>
            <a:r>
              <a:rPr lang="en-US" b="1" dirty="0" smtClean="0">
                <a:latin typeface="Times New Roman" pitchFamily="18" charset="0"/>
                <a:cs typeface="Times New Roman" pitchFamily="18" charset="0"/>
              </a:rPr>
              <a:t>Falsification (Inappropriate alteration of data):</a:t>
            </a:r>
          </a:p>
          <a:p>
            <a:pPr lvl="0" algn="just">
              <a:lnSpc>
                <a:spcPct val="120000"/>
              </a:lnSpc>
              <a:buFont typeface="Wingdings" pitchFamily="2" charset="2"/>
              <a:buChar char="Ø"/>
            </a:pPr>
            <a:r>
              <a:rPr lang="en-US" dirty="0" smtClean="0">
                <a:latin typeface="Times New Roman" pitchFamily="18" charset="0"/>
                <a:cs typeface="Times New Roman" pitchFamily="18" charset="0"/>
              </a:rPr>
              <a:t>Falsification is the misrepresentation or misinterpretation, or illegitimate alteration of data or experiments.</a:t>
            </a:r>
          </a:p>
          <a:p>
            <a:pPr lvl="0" algn="just">
              <a:lnSpc>
                <a:spcPct val="120000"/>
              </a:lnSpc>
              <a:buFont typeface="Wingdings" pitchFamily="2" charset="2"/>
              <a:buChar char="Ø"/>
            </a:pPr>
            <a:r>
              <a:rPr lang="en-US" dirty="0" smtClean="0">
                <a:latin typeface="Times New Roman" pitchFamily="18" charset="0"/>
                <a:cs typeface="Times New Roman" pitchFamily="18" charset="0"/>
              </a:rPr>
              <a:t>Falsification and fabrication of data and results, hamper engineering research, cause false empirical data to percolate in the literature, wreck trustworthiness of individuals involved, and cause actual and avoidable delays in technical advancement. </a:t>
            </a:r>
          </a:p>
          <a:p>
            <a:pPr lvl="0" algn="just">
              <a:lnSpc>
                <a:spcPct val="120000"/>
              </a:lnSpc>
              <a:buFont typeface="Wingdings" pitchFamily="2" charset="2"/>
              <a:buChar char="Ø"/>
            </a:pPr>
            <a:r>
              <a:rPr lang="en-US" dirty="0" smtClean="0">
                <a:latin typeface="Times New Roman" pitchFamily="18" charset="0"/>
                <a:cs typeface="Times New Roman" pitchFamily="18" charset="0"/>
              </a:rPr>
              <a:t>Misleading data can also crop up due to poor design of experiments or incorrect measurement practices.</a:t>
            </a:r>
          </a:p>
          <a:p>
            <a:pPr lvl="0" algn="just">
              <a:lnSpc>
                <a:spcPct val="120000"/>
              </a:lnSpc>
              <a:buNone/>
            </a:pPr>
            <a:r>
              <a:rPr lang="en-US" b="1" dirty="0" smtClean="0">
                <a:latin typeface="Times New Roman" pitchFamily="18" charset="0"/>
                <a:cs typeface="Times New Roman" pitchFamily="18" charset="0"/>
              </a:rPr>
              <a:t>3. Plagiarism (Taking other’s work sans attribution):</a:t>
            </a:r>
          </a:p>
          <a:p>
            <a:pPr lvl="0" algn="just">
              <a:lnSpc>
                <a:spcPct val="120000"/>
              </a:lnSpc>
              <a:buFont typeface="Wingdings" pitchFamily="2" charset="2"/>
              <a:buChar char="Ø"/>
            </a:pPr>
            <a:r>
              <a:rPr lang="en-US" dirty="0" smtClean="0">
                <a:latin typeface="Times New Roman" pitchFamily="18" charset="0"/>
                <a:cs typeface="Times New Roman" pitchFamily="18" charset="0"/>
              </a:rPr>
              <a:t>Plagiarism takes place when someone uses or reuses the work (including portions) of others (text, data, tables, figures, illustrations or concepts) as if it were his/her own without explicit acknowledgement. </a:t>
            </a:r>
          </a:p>
          <a:p>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0"/>
            <a:ext cx="8229600" cy="122238"/>
          </a:xfrm>
        </p:spPr>
        <p:txBody>
          <a:bodyPr>
            <a:normAutofit fontScale="90000"/>
          </a:bodyPr>
          <a:lstStyle/>
          <a:p>
            <a:r>
              <a:rPr lang="en-IN" sz="500" dirty="0" smtClean="0"/>
              <a:t>.</a:t>
            </a:r>
            <a:endParaRPr lang="en-US" sz="500" dirty="0"/>
          </a:p>
        </p:txBody>
      </p:sp>
      <p:sp>
        <p:nvSpPr>
          <p:cNvPr id="3" name="Content Placeholder 2"/>
          <p:cNvSpPr>
            <a:spLocks noGrp="1"/>
          </p:cNvSpPr>
          <p:nvPr>
            <p:ph idx="1"/>
          </p:nvPr>
        </p:nvSpPr>
        <p:spPr>
          <a:xfrm>
            <a:off x="0" y="152400"/>
            <a:ext cx="9144000" cy="6705600"/>
          </a:xfrm>
        </p:spPr>
        <p:txBody>
          <a:bodyPr>
            <a:normAutofit/>
          </a:bodyPr>
          <a:lstStyle/>
          <a:p>
            <a:pPr lvl="0" algn="just">
              <a:lnSpc>
                <a:spcPct val="120000"/>
              </a:lnSpc>
              <a:buFont typeface="Wingdings" pitchFamily="2" charset="2"/>
              <a:buChar char="Ø"/>
            </a:pPr>
            <a:r>
              <a:rPr lang="en-US" sz="2550" dirty="0" smtClean="0">
                <a:latin typeface="Times New Roman" pitchFamily="18" charset="0"/>
                <a:cs typeface="Times New Roman" pitchFamily="18" charset="0"/>
              </a:rPr>
              <a:t>Copying or reusing one’s own published work is termed as self-plagiarism and is also an unacceptable practice in scientific literature. </a:t>
            </a:r>
          </a:p>
          <a:p>
            <a:pPr lvl="0" algn="just">
              <a:lnSpc>
                <a:spcPct val="120000"/>
              </a:lnSpc>
              <a:buFont typeface="Wingdings" pitchFamily="2" charset="2"/>
              <a:buChar char="Ø"/>
            </a:pPr>
            <a:r>
              <a:rPr lang="en-US" sz="2550" dirty="0" smtClean="0">
                <a:latin typeface="Times New Roman" pitchFamily="18" charset="0"/>
                <a:cs typeface="Times New Roman" pitchFamily="18" charset="0"/>
              </a:rPr>
              <a:t>The increasing availability of scientific content on the internet seems to encourage plagiarism in certain cases, but also enables detection of such practices through automated software packages.</a:t>
            </a:r>
          </a:p>
          <a:p>
            <a:pPr>
              <a:buFont typeface="Wingdings" pitchFamily="2" charset="2"/>
              <a:buChar char="Ø"/>
            </a:pPr>
            <a:r>
              <a:rPr lang="en-US" sz="2550" dirty="0" smtClean="0">
                <a:latin typeface="Times New Roman" pitchFamily="18" charset="0"/>
                <a:cs typeface="Times New Roman" pitchFamily="18" charset="0"/>
              </a:rPr>
              <a:t>Although there are many free tools and also paid tools available that one can procure institutional license of, one cannot conclusively identify plagiarism.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46038"/>
            <a:ext cx="8229600" cy="46038"/>
          </a:xfrm>
        </p:spPr>
        <p:txBody>
          <a:bodyPr>
            <a:normAutofit fontScale="90000"/>
          </a:bodyPr>
          <a:lstStyle/>
          <a:p>
            <a:r>
              <a:rPr lang="en-IN" sz="200" dirty="0" smtClean="0"/>
              <a:t>.</a:t>
            </a:r>
            <a:endParaRPr lang="en-US" sz="200" dirty="0"/>
          </a:p>
        </p:txBody>
      </p:sp>
      <p:sp>
        <p:nvSpPr>
          <p:cNvPr id="3" name="Content Placeholder 2"/>
          <p:cNvSpPr>
            <a:spLocks noGrp="1"/>
          </p:cNvSpPr>
          <p:nvPr>
            <p:ph idx="1"/>
          </p:nvPr>
        </p:nvSpPr>
        <p:spPr>
          <a:xfrm>
            <a:off x="228600" y="10"/>
            <a:ext cx="8458200" cy="6126163"/>
          </a:xfrm>
        </p:spPr>
        <p:txBody>
          <a:bodyPr>
            <a:normAutofit/>
          </a:bodyPr>
          <a:lstStyle/>
          <a:p>
            <a:pPr>
              <a:buNone/>
            </a:pPr>
            <a:r>
              <a:rPr lang="en-US" sz="2800" b="1" dirty="0" smtClean="0">
                <a:latin typeface="Times New Roman" pitchFamily="18" charset="0"/>
                <a:cs typeface="Times New Roman" pitchFamily="18" charset="0"/>
              </a:rPr>
              <a:t>4.Other Aspects of Research Misconduct :</a:t>
            </a:r>
          </a:p>
          <a:p>
            <a:pPr>
              <a:buFont typeface="Wingdings" pitchFamily="2" charset="2"/>
              <a:buChar char="Ø"/>
            </a:pPr>
            <a:r>
              <a:rPr lang="en-US" sz="2800" dirty="0" smtClean="0">
                <a:latin typeface="Times New Roman" pitchFamily="18" charset="0"/>
                <a:cs typeface="Times New Roman" pitchFamily="18" charset="0"/>
              </a:rPr>
              <a:t>Serious deviations from accepted conduct could be construed as research misconduct. </a:t>
            </a:r>
          </a:p>
          <a:p>
            <a:pPr>
              <a:buFont typeface="Wingdings" pitchFamily="2" charset="2"/>
              <a:buChar char="Ø"/>
            </a:pPr>
            <a:r>
              <a:rPr lang="en-US" sz="2800" dirty="0" smtClean="0">
                <a:latin typeface="Times New Roman" pitchFamily="18" charset="0"/>
                <a:cs typeface="Times New Roman" pitchFamily="18" charset="0"/>
              </a:rPr>
              <a:t>When there is both deception and damage, a fraud is deemed to have taken place. Sooner or later ethical violations get exposed.</a:t>
            </a:r>
          </a:p>
          <a:p>
            <a:pPr>
              <a:buFont typeface="Wingdings" pitchFamily="2" charset="2"/>
              <a:buChar char="Ø"/>
            </a:pPr>
            <a:r>
              <a:rPr lang="en-US" sz="2800" dirty="0" smtClean="0">
                <a:latin typeface="Times New Roman" pitchFamily="18" charset="0"/>
                <a:cs typeface="Times New Roman" pitchFamily="18" charset="0"/>
              </a:rPr>
              <a:t>Simultaneous submission of the same article to two different journals also violates publication policies. </a:t>
            </a:r>
          </a:p>
          <a:p>
            <a:pPr>
              <a:buFont typeface="Wingdings" pitchFamily="2" charset="2"/>
              <a:buChar char="Ø"/>
            </a:pPr>
            <a:r>
              <a:rPr lang="en-US" sz="2800" dirty="0" smtClean="0">
                <a:latin typeface="Times New Roman" pitchFamily="18" charset="0"/>
                <a:cs typeface="Times New Roman" pitchFamily="18" charset="0"/>
              </a:rPr>
              <a:t>Another issue is that when mistakes are found in an article or any published content, they are generally not reported for public access unless a researcher is driven enough to build on that mistake and provide a correct version of the same. </a:t>
            </a:r>
            <a:endParaRPr lang="en-US" sz="2800" dirty="0" smtClean="0"/>
          </a:p>
          <a:p>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0"/>
            <a:ext cx="8229600" cy="46038"/>
          </a:xfrm>
        </p:spPr>
        <p:txBody>
          <a:bodyPr>
            <a:normAutofit fontScale="90000"/>
          </a:bodyPr>
          <a:lstStyle/>
          <a:p>
            <a:r>
              <a:rPr lang="en-IN" sz="300" dirty="0" smtClean="0"/>
              <a:t>.</a:t>
            </a:r>
            <a:endParaRPr lang="en-US" sz="300" dirty="0"/>
          </a:p>
        </p:txBody>
      </p:sp>
      <p:sp>
        <p:nvSpPr>
          <p:cNvPr id="3" name="Content Placeholder 2"/>
          <p:cNvSpPr>
            <a:spLocks noGrp="1"/>
          </p:cNvSpPr>
          <p:nvPr>
            <p:ph idx="1"/>
          </p:nvPr>
        </p:nvSpPr>
        <p:spPr>
          <a:xfrm>
            <a:off x="152400" y="152400"/>
            <a:ext cx="8839200" cy="6553200"/>
          </a:xfrm>
        </p:spPr>
        <p:txBody>
          <a:bodyPr>
            <a:normAutofit/>
          </a:bodyPr>
          <a:lstStyle/>
          <a:p>
            <a:r>
              <a:rPr lang="en-US" sz="2600" b="1" u="sng" dirty="0" smtClean="0">
                <a:latin typeface="Times New Roman" pitchFamily="18" charset="0"/>
                <a:cs typeface="Times New Roman" pitchFamily="18" charset="0"/>
              </a:rPr>
              <a:t>ETHICAL ISSUES RELATED TO AUTHORSHIP</a:t>
            </a:r>
            <a:endParaRPr lang="en-US" sz="2600" u="sng" dirty="0" smtClean="0">
              <a:latin typeface="Times New Roman" pitchFamily="18" charset="0"/>
              <a:cs typeface="Times New Roman" pitchFamily="18" charset="0"/>
            </a:endParaRPr>
          </a:p>
          <a:p>
            <a:pPr algn="just">
              <a:lnSpc>
                <a:spcPct val="150000"/>
              </a:lnSpc>
              <a:buFont typeface="Wingdings" pitchFamily="2" charset="2"/>
              <a:buChar char="Ø"/>
            </a:pPr>
            <a:r>
              <a:rPr lang="en-US" b="1" dirty="0" smtClean="0">
                <a:latin typeface="Times New Roman" pitchFamily="18" charset="0"/>
                <a:cs typeface="Times New Roman" pitchFamily="18" charset="0"/>
              </a:rPr>
              <a:t> </a:t>
            </a:r>
            <a:r>
              <a:rPr lang="en-US" sz="2300" dirty="0" smtClean="0">
                <a:latin typeface="Times New Roman" pitchFamily="18" charset="0"/>
                <a:cs typeface="Times New Roman" pitchFamily="18" charset="0"/>
              </a:rPr>
              <a:t>Academic authorship involves communicating scholarly work, establishing priority for their discoveries, and building peer-reputation.</a:t>
            </a:r>
          </a:p>
          <a:p>
            <a:pPr algn="just">
              <a:lnSpc>
                <a:spcPct val="150000"/>
              </a:lnSpc>
              <a:buFont typeface="Wingdings" pitchFamily="2" charset="2"/>
              <a:buChar char="Ø"/>
            </a:pPr>
            <a:r>
              <a:rPr lang="en-US" sz="2300" dirty="0" smtClean="0">
                <a:latin typeface="Times New Roman" pitchFamily="18" charset="0"/>
                <a:cs typeface="Times New Roman" pitchFamily="18" charset="0"/>
              </a:rPr>
              <a:t>There important research conduct and ethics related issues connected to authorship of research papers are summarized herewith in the context of engineering research. Credit for research contributions is attributed in three major ways in research publications by:</a:t>
            </a:r>
          </a:p>
          <a:p>
            <a:pPr algn="just">
              <a:lnSpc>
                <a:spcPct val="150000"/>
              </a:lnSpc>
              <a:buNone/>
            </a:pPr>
            <a:r>
              <a:rPr lang="en-US" sz="2300" dirty="0" smtClean="0">
                <a:latin typeface="Times New Roman" pitchFamily="18" charset="0"/>
                <a:cs typeface="Times New Roman" pitchFamily="18" charset="0"/>
              </a:rPr>
              <a:t>--Authorship (of  the intended publication), </a:t>
            </a:r>
          </a:p>
          <a:p>
            <a:pPr algn="just">
              <a:lnSpc>
                <a:spcPct val="150000"/>
              </a:lnSpc>
              <a:buNone/>
            </a:pPr>
            <a:r>
              <a:rPr lang="en-US" sz="2300" dirty="0" smtClean="0">
                <a:latin typeface="Times New Roman" pitchFamily="18" charset="0"/>
                <a:cs typeface="Times New Roman" pitchFamily="18" charset="0"/>
              </a:rPr>
              <a:t>--Citation (of previously published or formally presented work), and </a:t>
            </a:r>
          </a:p>
          <a:p>
            <a:pPr algn="just">
              <a:lnSpc>
                <a:spcPct val="150000"/>
              </a:lnSpc>
              <a:buNone/>
            </a:pPr>
            <a:r>
              <a:rPr lang="en-US" sz="2300" dirty="0" smtClean="0">
                <a:latin typeface="Times New Roman" pitchFamily="18" charset="0"/>
                <a:cs typeface="Times New Roman" pitchFamily="18" charset="0"/>
              </a:rPr>
              <a:t>--Through a written acknowledgment (of some inputs to the present research). </a:t>
            </a:r>
          </a:p>
          <a:p>
            <a:pPr>
              <a:buFont typeface="Wingdings" pitchFamily="2" charset="2"/>
              <a:buChar char="Ø"/>
            </a:pPr>
            <a:endParaRPr lang="en-US" sz="2400" dirty="0">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545</TotalTime>
  <Words>3184</Words>
  <Application>Microsoft Office PowerPoint</Application>
  <PresentationFormat>On-screen Show (4:3)</PresentationFormat>
  <Paragraphs>221</Paragraphs>
  <Slides>32</Slides>
  <Notes>0</Notes>
  <HiddenSlides>0</HiddenSlides>
  <MMClips>0</MMClips>
  <ScaleCrop>false</ScaleCrop>
  <HeadingPairs>
    <vt:vector size="4" baseType="variant">
      <vt:variant>
        <vt:lpstr>Theme</vt:lpstr>
      </vt:variant>
      <vt:variant>
        <vt:i4>3</vt:i4>
      </vt:variant>
      <vt:variant>
        <vt:lpstr>Slide Titles</vt:lpstr>
      </vt:variant>
      <vt:variant>
        <vt:i4>32</vt:i4>
      </vt:variant>
    </vt:vector>
  </HeadingPairs>
  <TitlesOfParts>
    <vt:vector size="35" baseType="lpstr">
      <vt:lpstr>Office Theme</vt:lpstr>
      <vt:lpstr>1_Office Theme</vt:lpstr>
      <vt:lpstr>2_Office Theme</vt:lpstr>
      <vt:lpstr>ACADEMIC YEAR -2023-24( ODD SEM) Subject: RESEARCH METHODOLOGY &amp; INTELLECTUAL PROPERTY RIGHTS                                                                Subject Code: 21RMI56  </vt:lpstr>
      <vt:lpstr>PowerPoint Presentation</vt:lpstr>
      <vt:lpstr>PowerPoint Presentation</vt:lpstr>
      <vt:lpstr>PowerPoint Presentation</vt:lpstr>
      <vt:lpstr>PowerPoint Presentation</vt:lpstr>
      <vt:lpstr>PowerPoint Presentation</vt:lpstr>
      <vt:lpstr>PowerPoint Presentation</vt:lpstr>
      <vt:lpstr>.</vt:lpstr>
      <vt:lpstr>CONTENTS</vt:lpstr>
      <vt:lpstr>PART-1 </vt:lpstr>
      <vt:lpstr>.</vt:lpstr>
      <vt:lpstr>.</vt:lpstr>
      <vt:lpstr>.</vt:lpstr>
      <vt:lpstr>.</vt:lpstr>
      <vt:lpstr>.</vt:lpstr>
      <vt:lpstr>.</vt:lpstr>
      <vt:lpstr>.</vt:lpstr>
      <vt:lpstr>.</vt:lpstr>
      <vt:lpstr>.</vt:lpstr>
      <vt:lpstr>.</vt:lpstr>
      <vt:lpstr>.</vt:lpstr>
      <vt:lpstr>.</vt:lpstr>
      <vt:lpstr>,</vt:lpstr>
      <vt:lpstr>.</vt:lpstr>
      <vt:lpstr>.</vt:lpstr>
      <vt:lpstr>.</vt:lpstr>
      <vt:lpstr>.</vt:lpstr>
      <vt:lpstr>.</vt:lpstr>
      <vt:lpstr>.</vt:lpstr>
      <vt:lpstr>.</vt:lpstr>
      <vt:lpstr>.</vt:lpstr>
      <vt:lpst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METHODOLOGY &amp; INTELLECTUAL PROPERTY RIGHTS  21RMI56</dc:title>
  <dc:creator>ECE</dc:creator>
  <cp:lastModifiedBy>ADMIN</cp:lastModifiedBy>
  <cp:revision>68</cp:revision>
  <dcterms:created xsi:type="dcterms:W3CDTF">2023-10-18T07:05:43Z</dcterms:created>
  <dcterms:modified xsi:type="dcterms:W3CDTF">2023-12-09T09:52:37Z</dcterms:modified>
</cp:coreProperties>
</file>